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sldIdLst>
    <p:sldId id="256" r:id="rId3"/>
    <p:sldId id="293" r:id="rId4"/>
    <p:sldId id="258" r:id="rId5"/>
    <p:sldId id="261" r:id="rId6"/>
    <p:sldId id="259" r:id="rId7"/>
    <p:sldId id="260" r:id="rId8"/>
    <p:sldId id="296" r:id="rId9"/>
    <p:sldId id="269" r:id="rId10"/>
    <p:sldId id="291" r:id="rId11"/>
    <p:sldId id="267" r:id="rId12"/>
    <p:sldId id="284" r:id="rId13"/>
    <p:sldId id="270" r:id="rId14"/>
    <p:sldId id="271" r:id="rId15"/>
    <p:sldId id="272" r:id="rId16"/>
    <p:sldId id="287" r:id="rId17"/>
    <p:sldId id="262" r:id="rId18"/>
    <p:sldId id="297" r:id="rId19"/>
    <p:sldId id="266" r:id="rId20"/>
    <p:sldId id="268" r:id="rId21"/>
    <p:sldId id="273" r:id="rId22"/>
    <p:sldId id="275" r:id="rId23"/>
    <p:sldId id="277" r:id="rId24"/>
    <p:sldId id="281" r:id="rId25"/>
    <p:sldId id="280" r:id="rId26"/>
    <p:sldId id="283" r:id="rId27"/>
    <p:sldId id="274" r:id="rId28"/>
    <p:sldId id="286" r:id="rId29"/>
    <p:sldId id="278" r:id="rId30"/>
    <p:sldId id="279" r:id="rId31"/>
    <p:sldId id="298" r:id="rId32"/>
    <p:sldId id="299" r:id="rId33"/>
    <p:sldId id="303" r:id="rId34"/>
    <p:sldId id="301" r:id="rId35"/>
    <p:sldId id="302" r:id="rId36"/>
  </p:sldIdLst>
  <p:sldSz cx="12192000" cy="6858000"/>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1" d="100"/>
          <a:sy n="81" d="100"/>
        </p:scale>
        <p:origin x="-1098" y="-8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9D895CC-C314-4FF4-ADB7-E68BE60DB3CE}" type="datetimeFigureOut">
              <a:rPr lang="en-US" smtClean="0"/>
              <a:t>11/7/2017</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A08BA5B-32B7-4BBD-BE14-B3E3CF6D8DEA}" type="slidenum">
              <a:rPr lang="en-US" smtClean="0"/>
              <a:t>‹#›</a:t>
            </a:fld>
            <a:endParaRPr lang="en-US"/>
          </a:p>
        </p:txBody>
      </p:sp>
    </p:spTree>
    <p:extLst>
      <p:ext uri="{BB962C8B-B14F-4D97-AF65-F5344CB8AC3E}">
        <p14:creationId xmlns:p14="http://schemas.microsoft.com/office/powerpoint/2010/main" val="215811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79768" y="4777194"/>
            <a:ext cx="5438140" cy="3908614"/>
          </a:xfrm>
          <a:prstGeom prst="rect">
            <a:avLst/>
          </a:prstGeom>
        </p:spPr>
        <p:txBody>
          <a:bodyPr wrap="square" lIns="91425" tIns="91425" rIns="91425" bIns="91425" anchor="t" anchorCtr="0">
            <a:noAutofit/>
          </a:bodyPr>
          <a:lstStyle/>
          <a:p>
            <a:pPr lvl="0">
              <a:spcBef>
                <a:spcPts val="0"/>
              </a:spcBef>
              <a:buNone/>
            </a:pPr>
            <a:endParaRPr/>
          </a:p>
        </p:txBody>
      </p:sp>
      <p:sp>
        <p:nvSpPr>
          <p:cNvPr id="91" name="Shape 91"/>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txBox="1">
            <a:spLocks noGrp="1"/>
          </p:cNvSpPr>
          <p:nvPr>
            <p:ph type="body" idx="1"/>
          </p:nvPr>
        </p:nvSpPr>
        <p:spPr>
          <a:xfrm>
            <a:off x="679768" y="4777194"/>
            <a:ext cx="5438140" cy="3908614"/>
          </a:xfrm>
          <a:prstGeom prst="rect">
            <a:avLst/>
          </a:prstGeom>
        </p:spPr>
        <p:txBody>
          <a:bodyPr wrap="square" lIns="91425" tIns="91425" rIns="91425" bIns="91425" anchor="t" anchorCtr="0">
            <a:noAutofit/>
          </a:bodyPr>
          <a:lstStyle/>
          <a:p>
            <a:pPr lvl="0">
              <a:spcBef>
                <a:spcPts val="0"/>
              </a:spcBef>
              <a:buNone/>
            </a:pPr>
            <a:endParaRPr/>
          </a:p>
        </p:txBody>
      </p:sp>
      <p:sp>
        <p:nvSpPr>
          <p:cNvPr id="256" name="Shape 256"/>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679768" y="4777194"/>
            <a:ext cx="5438140" cy="3908614"/>
          </a:xfrm>
          <a:prstGeom prst="rect">
            <a:avLst/>
          </a:prstGeom>
        </p:spPr>
        <p:txBody>
          <a:bodyPr wrap="square" lIns="91425" tIns="91425" rIns="91425" bIns="91425" anchor="t" anchorCtr="0">
            <a:noAutofit/>
          </a:bodyPr>
          <a:lstStyle/>
          <a:p>
            <a:pPr lvl="0">
              <a:spcBef>
                <a:spcPts val="0"/>
              </a:spcBef>
              <a:buNone/>
            </a:pPr>
            <a:endParaRPr/>
          </a:p>
        </p:txBody>
      </p:sp>
      <p:sp>
        <p:nvSpPr>
          <p:cNvPr id="329" name="Shape 329"/>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Given our substantive interest (explaining political protest)  we selected 22 projects for harmonization that meet the following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We took from them 1721 national surveys covering about 2,300 million respondents interviewed at various points since 1966 in about 142 countries/territories.</a:t>
            </a:r>
            <a:endParaRPr lang="en-US" altLang="en-US" dirty="0"/>
          </a:p>
          <a:p>
            <a:endParaRPr lang="en-US" altLang="en-US" dirty="0"/>
          </a:p>
          <a:p>
            <a:endParaRPr lang="en-US" altLang="en-US"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8D7131B-5A04-4124-B16B-8CBA005FA89C}" type="slidenum">
              <a:rPr lang="en-US" altLang="en-US">
                <a:latin typeface="Arial" panose="020B0604020202020204" pitchFamily="34" charset="0"/>
              </a:rPr>
              <a:pPr eaLnBrk="1" hangingPunct="1">
                <a:spcBef>
                  <a:spcPct val="0"/>
                </a:spcBef>
              </a:pPr>
              <a:t>21</a:t>
            </a:fld>
            <a:endParaRPr lang="en-US" altLang="en-US">
              <a:latin typeface="Arial" panose="020B0604020202020204" pitchFamily="34" charset="0"/>
            </a:endParaRPr>
          </a:p>
        </p:txBody>
      </p:sp>
    </p:spTree>
    <p:extLst>
      <p:ext uri="{BB962C8B-B14F-4D97-AF65-F5344CB8AC3E}">
        <p14:creationId xmlns:p14="http://schemas.microsoft.com/office/powerpoint/2010/main" val="1029110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We map overall country coverage in WVS/EVS, from the project’s start, up to 2009. Figure 2.b maps country coverage in the integrated SDR dataset V.1. In both maps, coverage ranges from zero (white color) to 20 or more surveys per country over the given timespan (dark grey). A comparison of these two maps shows the advantages of harmonization. It expands country coverage (e.g., in Sub-Saharan Africa, South-East Asia, Latin America). It also increases the number of surveys per country, thus facilitating over-time analyses of macro-level change with cross-sectional time series models that treat countries as repeated observations (similar to panel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The</a:t>
            </a:r>
            <a:r>
              <a:rPr lang="en-US" sz="1000" kern="1200" baseline="0" dirty="0">
                <a:solidFill>
                  <a:schemeClr val="tx1"/>
                </a:solidFill>
                <a:effectLst/>
                <a:latin typeface="+mn-lt"/>
                <a:ea typeface="+mn-ea"/>
                <a:cs typeface="+mn-cs"/>
              </a:rPr>
              <a:t> SDR database contains information from survey and non-survey sources. And it has a multilevel structure. Let us start with the survey data. </a:t>
            </a:r>
            <a:r>
              <a:rPr lang="en-US" sz="1000" kern="1200" baseline="0" dirty="0">
                <a:solidFill>
                  <a:schemeClr val="tx1"/>
                </a:solidFill>
                <a:effectLst/>
                <a:latin typeface="+mn-lt"/>
                <a:ea typeface="+mn-ea"/>
                <a:cs typeface="+mn-cs"/>
                <a:sym typeface="Wingdings" panose="05000000000000000000" pitchFamily="2" charset="2"/>
              </a:rPr>
              <a:t> S9</a:t>
            </a:r>
            <a:endParaRPr lang="en-US" sz="1000" kern="1200" dirty="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EA0DC1B3-CF1B-41CF-AA9E-EB0AA906E3BB}" type="slidenum">
              <a:rPr lang="pl-PL" smtClean="0"/>
              <a:t>22</a:t>
            </a:fld>
            <a:endParaRPr lang="pl-PL"/>
          </a:p>
        </p:txBody>
      </p:sp>
    </p:spTree>
    <p:extLst>
      <p:ext uri="{BB962C8B-B14F-4D97-AF65-F5344CB8AC3E}">
        <p14:creationId xmlns:p14="http://schemas.microsoft.com/office/powerpoint/2010/main" val="2831375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the </a:t>
            </a:r>
            <a:r>
              <a:rPr lang="en-US" sz="1200" kern="1200" dirty="0" err="1">
                <a:solidFill>
                  <a:schemeClr val="tx1"/>
                </a:solidFill>
                <a:effectLst/>
                <a:latin typeface="+mn-lt"/>
                <a:ea typeface="+mn-ea"/>
                <a:cs typeface="+mn-cs"/>
              </a:rPr>
              <a:t>variabales</a:t>
            </a:r>
            <a:r>
              <a:rPr lang="en-US" sz="1200" kern="1200" dirty="0">
                <a:solidFill>
                  <a:schemeClr val="tx1"/>
                </a:solidFill>
                <a:effectLst/>
                <a:latin typeface="+mn-lt"/>
                <a:ea typeface="+mn-ea"/>
                <a:cs typeface="+mn-cs"/>
              </a:rPr>
              <a:t> marked with an asterisk we performed three types of harmonization:</a:t>
            </a:r>
          </a:p>
          <a:p>
            <a:pPr lvl="0" fontAlgn="base"/>
            <a:r>
              <a:rPr lang="en-US" sz="1200" kern="1200" dirty="0">
                <a:solidFill>
                  <a:schemeClr val="tx1"/>
                </a:solidFill>
                <a:effectLst/>
                <a:latin typeface="+mn-lt"/>
                <a:ea typeface="+mn-ea"/>
                <a:cs typeface="+mn-cs"/>
              </a:rPr>
              <a:t>“stretching “ to the target scale 0-10 with 0 indicating no trust and 10 indicating maximal trust; points on the original scales (2, 4, 5, 10-point) correspond to intervals on the target 11-point scales, and are assigned mid-points of respective intervals.</a:t>
            </a:r>
          </a:p>
          <a:p>
            <a:pPr lvl="0" fontAlgn="base"/>
            <a:r>
              <a:rPr lang="en-US" sz="1200" kern="1200" dirty="0">
                <a:solidFill>
                  <a:schemeClr val="tx1"/>
                </a:solidFill>
                <a:effectLst/>
                <a:latin typeface="+mn-lt"/>
                <a:ea typeface="+mn-ea"/>
                <a:cs typeface="+mn-cs"/>
              </a:rPr>
              <a:t>“Shrinking” into the target 0-1 scale, where lowest values on the original scale are assigned 0 on the target scale, the highest value is coded 1, and the interim values are spread evenly between 0 and 1.</a:t>
            </a:r>
          </a:p>
          <a:p>
            <a:pPr lvl="0" fontAlgn="base"/>
            <a:r>
              <a:rPr lang="en-US" sz="1200" kern="1200" dirty="0">
                <a:solidFill>
                  <a:schemeClr val="tx1"/>
                </a:solidFill>
                <a:effectLst/>
                <a:latin typeface="+mn-lt"/>
                <a:ea typeface="+mn-ea"/>
                <a:cs typeface="+mn-cs"/>
              </a:rPr>
              <a:t>Distributional scale preserves the distribution of the original values in the sample. Source values, in the ascending order (from lowest to highest interest in politics) are assigned values of the mid-point from the cumulative distribution. This transformation produces a variable that contains information about the relative position of an individual in the distribution of trust in a given survey (national sample), more specifically, it tells what share of the sample has lower trust than the individual.</a:t>
            </a:r>
          </a:p>
          <a:p>
            <a:endParaRPr lang="en-US" dirty="0"/>
          </a:p>
        </p:txBody>
      </p:sp>
      <p:sp>
        <p:nvSpPr>
          <p:cNvPr id="4" name="Slide Number Placeholder 3"/>
          <p:cNvSpPr>
            <a:spLocks noGrp="1"/>
          </p:cNvSpPr>
          <p:nvPr>
            <p:ph type="sldNum" sz="quarter" idx="10"/>
          </p:nvPr>
        </p:nvSpPr>
        <p:spPr/>
        <p:txBody>
          <a:bodyPr/>
          <a:lstStyle/>
          <a:p>
            <a:fld id="{CE92198D-6F54-4081-985A-DA5FC4E96099}" type="slidenum">
              <a:rPr lang="pl-PL" smtClean="0"/>
              <a:t>23</a:t>
            </a:fld>
            <a:endParaRPr lang="pl-PL"/>
          </a:p>
        </p:txBody>
      </p:sp>
    </p:spTree>
    <p:extLst>
      <p:ext uri="{BB962C8B-B14F-4D97-AF65-F5344CB8AC3E}">
        <p14:creationId xmlns:p14="http://schemas.microsoft.com/office/powerpoint/2010/main" val="262187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92198D-6F54-4081-985A-DA5FC4E96099}" type="slidenum">
              <a:rPr lang="pl-PL" smtClean="0"/>
              <a:t>24</a:t>
            </a:fld>
            <a:endParaRPr lang="pl-PL"/>
          </a:p>
        </p:txBody>
      </p:sp>
    </p:spTree>
    <p:extLst>
      <p:ext uri="{BB962C8B-B14F-4D97-AF65-F5344CB8AC3E}">
        <p14:creationId xmlns:p14="http://schemas.microsoft.com/office/powerpoint/2010/main" val="599994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Missing data codes:</a:t>
            </a:r>
          </a:p>
          <a:p>
            <a:r>
              <a:rPr lang="en-US" sz="1200" kern="1200" dirty="0">
                <a:solidFill>
                  <a:schemeClr val="tx1"/>
                </a:solidFill>
                <a:effectLst/>
                <a:latin typeface="+mn-lt"/>
                <a:ea typeface="+mn-ea"/>
                <a:cs typeface="+mn-cs"/>
              </a:rPr>
              <a:t>-9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 missing data</a:t>
            </a:r>
          </a:p>
          <a:p>
            <a:r>
              <a:rPr lang="en-US" sz="1200" kern="1200" dirty="0">
                <a:solidFill>
                  <a:schemeClr val="tx1"/>
                </a:solidFill>
                <a:effectLst/>
                <a:latin typeface="+mn-lt"/>
                <a:ea typeface="+mn-ea"/>
                <a:cs typeface="+mn-cs"/>
              </a:rPr>
              <a:t>-8 (.h) = question not asked in national survey</a:t>
            </a:r>
          </a:p>
          <a:p>
            <a:r>
              <a:rPr lang="en-US" sz="1200" kern="1200" dirty="0">
                <a:solidFill>
                  <a:schemeClr val="tx1"/>
                </a:solidFill>
                <a:effectLst/>
                <a:latin typeface="+mn-lt"/>
                <a:ea typeface="+mn-ea"/>
                <a:cs typeface="+mn-cs"/>
              </a:rPr>
              <a:t>-7 (.g) = insufficient information for all response categories</a:t>
            </a:r>
          </a:p>
          <a:p>
            <a:r>
              <a:rPr lang="en-US" sz="1200" kern="1200" dirty="0">
                <a:solidFill>
                  <a:schemeClr val="tx1"/>
                </a:solidFill>
                <a:effectLst/>
                <a:latin typeface="+mn-lt"/>
                <a:ea typeface="+mn-ea"/>
                <a:cs typeface="+mn-cs"/>
              </a:rPr>
              <a:t>-6 (.f) = insufficient information for single response category</a:t>
            </a:r>
          </a:p>
          <a:p>
            <a:r>
              <a:rPr lang="en-US" sz="1200" kern="1200" dirty="0">
                <a:solidFill>
                  <a:schemeClr val="tx1"/>
                </a:solidFill>
                <a:effectLst/>
                <a:latin typeface="+mn-lt"/>
                <a:ea typeface="+mn-ea"/>
                <a:cs typeface="+mn-cs"/>
              </a:rPr>
              <a:t>-5 (.e) = variable not identified in data file</a:t>
            </a:r>
          </a:p>
          <a:p>
            <a:r>
              <a:rPr lang="en-US" sz="1200" kern="1200" dirty="0">
                <a:solidFill>
                  <a:schemeClr val="tx1"/>
                </a:solidFill>
                <a:effectLst/>
                <a:latin typeface="+mn-lt"/>
                <a:ea typeface="+mn-ea"/>
                <a:cs typeface="+mn-cs"/>
              </a:rPr>
              <a:t>-4 (.d) = value not acceptable</a:t>
            </a:r>
          </a:p>
          <a:p>
            <a:r>
              <a:rPr lang="en-US" sz="1200" kern="1200" dirty="0">
                <a:solidFill>
                  <a:schemeClr val="tx1"/>
                </a:solidFill>
                <a:effectLst/>
                <a:latin typeface="+mn-lt"/>
                <a:ea typeface="+mn-ea"/>
                <a:cs typeface="+mn-cs"/>
              </a:rPr>
              <a:t>-2 (.b) = not applicable</a:t>
            </a:r>
          </a:p>
          <a:p>
            <a:r>
              <a:rPr lang="en-US" sz="1200" kern="1200" dirty="0">
                <a:solidFill>
                  <a:schemeClr val="tx1"/>
                </a:solidFill>
                <a:effectLst/>
                <a:latin typeface="+mn-lt"/>
                <a:ea typeface="+mn-ea"/>
                <a:cs typeface="+mn-cs"/>
              </a:rPr>
              <a:t>-1 (.a) = don't know</a:t>
            </a:r>
          </a:p>
          <a:p>
            <a:endParaRPr lang="en-US" dirty="0"/>
          </a:p>
        </p:txBody>
      </p:sp>
      <p:sp>
        <p:nvSpPr>
          <p:cNvPr id="4" name="Slide Number Placeholder 3"/>
          <p:cNvSpPr>
            <a:spLocks noGrp="1"/>
          </p:cNvSpPr>
          <p:nvPr>
            <p:ph type="sldNum" sz="quarter" idx="10"/>
          </p:nvPr>
        </p:nvSpPr>
        <p:spPr/>
        <p:txBody>
          <a:bodyPr/>
          <a:lstStyle/>
          <a:p>
            <a:fld id="{CE92198D-6F54-4081-985A-DA5FC4E96099}" type="slidenum">
              <a:rPr lang="pl-PL" smtClean="0"/>
              <a:t>29</a:t>
            </a:fld>
            <a:endParaRPr lang="pl-PL"/>
          </a:p>
        </p:txBody>
      </p:sp>
    </p:spTree>
    <p:extLst>
      <p:ext uri="{BB962C8B-B14F-4D97-AF65-F5344CB8AC3E}">
        <p14:creationId xmlns:p14="http://schemas.microsoft.com/office/powerpoint/2010/main" val="3759310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txBox="1">
            <a:spLocks noGrp="1"/>
          </p:cNvSpPr>
          <p:nvPr>
            <p:ph type="body" idx="1"/>
          </p:nvPr>
        </p:nvSpPr>
        <p:spPr>
          <a:xfrm>
            <a:off x="679768" y="4777194"/>
            <a:ext cx="5438140" cy="3908614"/>
          </a:xfrm>
          <a:prstGeom prst="rect">
            <a:avLst/>
          </a:prstGeom>
        </p:spPr>
        <p:txBody>
          <a:bodyPr wrap="square" lIns="91425" tIns="91425" rIns="91425" bIns="91425" anchor="t" anchorCtr="0">
            <a:noAutofit/>
          </a:bodyPr>
          <a:lstStyle/>
          <a:p>
            <a:pPr lvl="0">
              <a:spcBef>
                <a:spcPts val="0"/>
              </a:spcBef>
              <a:buNone/>
            </a:pPr>
            <a:endParaRPr/>
          </a:p>
        </p:txBody>
      </p:sp>
      <p:sp>
        <p:nvSpPr>
          <p:cNvPr id="155" name="Shape 155"/>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txBox="1">
            <a:spLocks noGrp="1"/>
          </p:cNvSpPr>
          <p:nvPr>
            <p:ph type="body" idx="1"/>
          </p:nvPr>
        </p:nvSpPr>
        <p:spPr>
          <a:xfrm>
            <a:off x="679768" y="4777194"/>
            <a:ext cx="5438100" cy="3908700"/>
          </a:xfrm>
          <a:prstGeom prst="rect">
            <a:avLst/>
          </a:prstGeom>
        </p:spPr>
        <p:txBody>
          <a:bodyPr wrap="square" lIns="91425" tIns="91425" rIns="91425" bIns="91425" anchor="t" anchorCtr="0">
            <a:noAutofit/>
          </a:bodyPr>
          <a:lstStyle/>
          <a:p>
            <a:pPr lvl="0" rtl="0">
              <a:spcBef>
                <a:spcPts val="0"/>
              </a:spcBef>
              <a:buNone/>
            </a:pPr>
            <a:endParaRPr/>
          </a:p>
        </p:txBody>
      </p:sp>
      <p:sp>
        <p:nvSpPr>
          <p:cNvPr id="150" name="Shape 150"/>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pl-PL"/>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pl-PL"/>
          </a:p>
        </p:txBody>
      </p:sp>
      <p:sp>
        <p:nvSpPr>
          <p:cNvPr id="4" name="Date Placeholder 3"/>
          <p:cNvSpPr>
            <a:spLocks noGrp="1"/>
          </p:cNvSpPr>
          <p:nvPr>
            <p:ph type="dt" sz="half" idx="10"/>
          </p:nvPr>
        </p:nvSpPr>
        <p:spPr/>
        <p:txBody>
          <a:bodyPr/>
          <a:lstStyle/>
          <a:p>
            <a:fld id="{788C09D8-982C-46F5-BE44-58A53DEF092A}" type="datetimeFigureOut">
              <a:rPr lang="pl-PL" smtClean="0"/>
              <a:t>2017-11-07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1785715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788C09D8-982C-46F5-BE44-58A53DEF092A}" type="datetimeFigureOut">
              <a:rPr lang="pl-PL" smtClean="0"/>
              <a:t>2017-11-07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3219773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pl-PL"/>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8C09D8-982C-46F5-BE44-58A53DEF092A}" type="datetimeFigureOut">
              <a:rPr lang="pl-PL" smtClean="0"/>
              <a:t>2017-11-07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1134806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Date Placeholder 4"/>
          <p:cNvSpPr>
            <a:spLocks noGrp="1"/>
          </p:cNvSpPr>
          <p:nvPr>
            <p:ph type="dt" sz="half" idx="10"/>
          </p:nvPr>
        </p:nvSpPr>
        <p:spPr/>
        <p:txBody>
          <a:bodyPr/>
          <a:lstStyle/>
          <a:p>
            <a:fld id="{788C09D8-982C-46F5-BE44-58A53DEF092A}" type="datetimeFigureOut">
              <a:rPr lang="pl-PL" smtClean="0"/>
              <a:t>2017-11-07</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3392797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pl-PL"/>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7" name="Date Placeholder 6"/>
          <p:cNvSpPr>
            <a:spLocks noGrp="1"/>
          </p:cNvSpPr>
          <p:nvPr>
            <p:ph type="dt" sz="half" idx="10"/>
          </p:nvPr>
        </p:nvSpPr>
        <p:spPr/>
        <p:txBody>
          <a:bodyPr/>
          <a:lstStyle/>
          <a:p>
            <a:fld id="{788C09D8-982C-46F5-BE44-58A53DEF092A}" type="datetimeFigureOut">
              <a:rPr lang="pl-PL" smtClean="0"/>
              <a:t>2017-11-07</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1908606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Date Placeholder 2"/>
          <p:cNvSpPr>
            <a:spLocks noGrp="1"/>
          </p:cNvSpPr>
          <p:nvPr>
            <p:ph type="dt" sz="half" idx="10"/>
          </p:nvPr>
        </p:nvSpPr>
        <p:spPr/>
        <p:txBody>
          <a:bodyPr/>
          <a:lstStyle/>
          <a:p>
            <a:fld id="{788C09D8-982C-46F5-BE44-58A53DEF092A}" type="datetimeFigureOut">
              <a:rPr lang="pl-PL" smtClean="0"/>
              <a:t>2017-11-07</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3074833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8C09D8-982C-46F5-BE44-58A53DEF092A}" type="datetimeFigureOut">
              <a:rPr lang="pl-PL" smtClean="0"/>
              <a:t>2017-11-07</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2652886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pl-PL"/>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8C09D8-982C-46F5-BE44-58A53DEF092A}" type="datetimeFigureOut">
              <a:rPr lang="pl-PL" smtClean="0"/>
              <a:t>2017-11-07</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277381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pl-PL"/>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8C09D8-982C-46F5-BE44-58A53DEF092A}" type="datetimeFigureOut">
              <a:rPr lang="pl-PL" smtClean="0"/>
              <a:t>2017-11-07</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1968552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788C09D8-982C-46F5-BE44-58A53DEF092A}" type="datetimeFigureOut">
              <a:rPr lang="pl-PL" smtClean="0"/>
              <a:t>2017-11-07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235568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pl-PL"/>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788C09D8-982C-46F5-BE44-58A53DEF092A}" type="datetimeFigureOut">
              <a:rPr lang="pl-PL" smtClean="0"/>
              <a:t>2017-11-07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B460A510-834E-4B51-B720-774BA8D2534E}" type="slidenum">
              <a:rPr lang="pl-PL" smtClean="0"/>
              <a:t>‹#›</a:t>
            </a:fld>
            <a:endParaRPr lang="pl-PL"/>
          </a:p>
        </p:txBody>
      </p:sp>
    </p:spTree>
    <p:extLst>
      <p:ext uri="{BB962C8B-B14F-4D97-AF65-F5344CB8AC3E}">
        <p14:creationId xmlns:p14="http://schemas.microsoft.com/office/powerpoint/2010/main" val="3809305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
        <p:cNvGrpSpPr/>
        <p:nvPr/>
      </p:nvGrpSpPr>
      <p:grpSpPr>
        <a:xfrm>
          <a:off x="0" y="0"/>
          <a:ext cx="0" cy="0"/>
          <a:chOff x="0" y="0"/>
          <a:chExt cx="0" cy="0"/>
        </a:xfrm>
      </p:grpSpPr>
      <p:sp>
        <p:nvSpPr>
          <p:cNvPr id="16" name="Shape 16"/>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 name="Shape 17"/>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4108494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ct val="1000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1" name="Shape 21"/>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712578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5"/>
        <p:cNvGrpSpPr/>
        <p:nvPr/>
      </p:nvGrpSpPr>
      <p:grpSpPr>
        <a:xfrm>
          <a:off x="0" y="0"/>
          <a:ext cx="0" cy="0"/>
          <a:chOff x="0" y="0"/>
          <a:chExt cx="0" cy="0"/>
        </a:xfrm>
      </p:grpSpPr>
      <p:sp>
        <p:nvSpPr>
          <p:cNvPr id="26" name="Shape 26"/>
          <p:cNvSpPr txBox="1">
            <a:spLocks noGrp="1"/>
          </p:cNvSpPr>
          <p:nvPr>
            <p:ph type="ctrTitle"/>
          </p:nvPr>
        </p:nvSpPr>
        <p:spPr>
          <a:xfrm>
            <a:off x="1524000" y="1122363"/>
            <a:ext cx="9144000" cy="2387600"/>
          </a:xfrm>
          <a:prstGeom prst="rect">
            <a:avLst/>
          </a:prstGeom>
          <a:noFill/>
          <a:ln>
            <a:noFill/>
          </a:ln>
        </p:spPr>
        <p:txBody>
          <a:bodyPr wrap="square" lIns="91425" tIns="91425" rIns="91425" bIns="91425" anchor="b" anchorCtr="0"/>
          <a:lstStyle>
            <a:lvl1pPr marL="0" marR="0" lvl="0" indent="0" algn="ctr" rtl="0">
              <a:lnSpc>
                <a:spcPct val="90000"/>
              </a:lnSpc>
              <a:spcBef>
                <a:spcPts val="0"/>
              </a:spcBef>
              <a:buClr>
                <a:schemeClr val="dk1"/>
              </a:buClr>
              <a:buSzPct val="100000"/>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7" name="Shape 27"/>
          <p:cNvSpPr txBox="1">
            <a:spLocks noGrp="1"/>
          </p:cNvSpPr>
          <p:nvPr>
            <p:ph type="subTitle" idx="1"/>
          </p:nvPr>
        </p:nvSpPr>
        <p:spPr>
          <a:xfrm>
            <a:off x="1524000" y="3602038"/>
            <a:ext cx="9144000" cy="1655762"/>
          </a:xfrm>
          <a:prstGeom prst="rect">
            <a:avLst/>
          </a:prstGeom>
          <a:noFill/>
          <a:ln>
            <a:noFill/>
          </a:ln>
        </p:spPr>
        <p:txBody>
          <a:bodyPr wrap="square" lIns="91425" tIns="91425" rIns="91425" bIns="91425" anchor="t" anchorCtr="0"/>
          <a:lstStyle>
            <a:lvl1pPr marL="0" marR="0" lvl="0" indent="0" algn="ctr" rtl="0">
              <a:lnSpc>
                <a:spcPct val="90000"/>
              </a:lnSpc>
              <a:spcBef>
                <a:spcPts val="1000"/>
              </a:spcBef>
              <a:buClr>
                <a:schemeClr val="dk1"/>
              </a:buClr>
              <a:buSzPct val="100000"/>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SzPct val="100000"/>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SzPct val="100000"/>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SzPct val="100000"/>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SzPct val="100000"/>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SzPct val="100000"/>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SzPct val="100000"/>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SzPct val="100000"/>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SzPct val="1000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2468234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831850" y="1709738"/>
            <a:ext cx="10515600" cy="2852737"/>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ct val="100000"/>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3" name="Shape 33"/>
          <p:cNvSpPr txBox="1">
            <a:spLocks noGrp="1"/>
          </p:cNvSpPr>
          <p:nvPr>
            <p:ph type="body" idx="1"/>
          </p:nvPr>
        </p:nvSpPr>
        <p:spPr>
          <a:xfrm>
            <a:off x="831850" y="4589463"/>
            <a:ext cx="10515600" cy="1500187"/>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rgbClr val="888888"/>
              </a:buClr>
              <a:buSzPct val="100000"/>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buClr>
                <a:srgbClr val="888888"/>
              </a:buClr>
              <a:buSzPct val="100000"/>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SzPct val="100000"/>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SzPct val="100000"/>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SzPct val="100000"/>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SzPct val="100000"/>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SzPct val="100000"/>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SzPct val="100000"/>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SzPct val="1000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4" name="Shape 34"/>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966176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ct val="1000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838200" y="1825625"/>
            <a:ext cx="5181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2"/>
          </p:nvPr>
        </p:nvSpPr>
        <p:spPr>
          <a:xfrm>
            <a:off x="6172200" y="1825625"/>
            <a:ext cx="5181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158999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839788"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ct val="1000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body" idx="1"/>
          </p:nvPr>
        </p:nvSpPr>
        <p:spPr>
          <a:xfrm>
            <a:off x="839788" y="1681163"/>
            <a:ext cx="5157787"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buClr>
                <a:schemeClr val="dk1"/>
              </a:buClr>
              <a:buSzPct val="100000"/>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ct val="100000"/>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ct val="100000"/>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2"/>
          </p:nvPr>
        </p:nvSpPr>
        <p:spPr>
          <a:xfrm>
            <a:off x="839788" y="2505075"/>
            <a:ext cx="5157787" cy="368458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3"/>
          </p:nvPr>
        </p:nvSpPr>
        <p:spPr>
          <a:xfrm>
            <a:off x="6172200" y="1681163"/>
            <a:ext cx="5183188"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buClr>
                <a:schemeClr val="dk1"/>
              </a:buClr>
              <a:buSzPct val="100000"/>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ct val="100000"/>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ct val="100000"/>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ct val="100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4"/>
          </p:nvPr>
        </p:nvSpPr>
        <p:spPr>
          <a:xfrm>
            <a:off x="6172200" y="2505075"/>
            <a:ext cx="5183188" cy="368458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2478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ct val="1000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863014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839788" y="457200"/>
            <a:ext cx="3932237"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ct val="100000"/>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5183188" y="987425"/>
            <a:ext cx="6172200" cy="4873625"/>
          </a:xfrm>
          <a:prstGeom prst="rect">
            <a:avLst/>
          </a:prstGeom>
          <a:noFill/>
          <a:ln>
            <a:noFill/>
          </a:ln>
        </p:spPr>
        <p:txBody>
          <a:bodyPr wrap="square"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839788" y="2057400"/>
            <a:ext cx="3932237"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dk1"/>
              </a:buClr>
              <a:buSzPct val="100000"/>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ct val="100000"/>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ct val="100000"/>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176454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839788" y="457200"/>
            <a:ext cx="3932237"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ct val="100000"/>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5183188" y="987425"/>
            <a:ext cx="6172200" cy="4873625"/>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dk1"/>
              </a:buClr>
              <a:buSzPct val="100000"/>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ct val="100000"/>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ct val="100000"/>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ct val="100000"/>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ct val="100000"/>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ct val="100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ct val="100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ct val="100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ct val="100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839788" y="2057400"/>
            <a:ext cx="3932237"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dk1"/>
              </a:buClr>
              <a:buSzPct val="100000"/>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ct val="100000"/>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ct val="100000"/>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ct val="100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4207577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ct val="1000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3920331" y="-1256506"/>
            <a:ext cx="4351338" cy="10515600"/>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014684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7133431" y="1956594"/>
            <a:ext cx="5811838" cy="2628900"/>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ct val="1000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1799431" y="-596106"/>
            <a:ext cx="5811838" cy="7734300"/>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a:solidFill>
                  <a:srgbClr val="888888"/>
                </a:solidFill>
                <a:latin typeface="Calibri"/>
                <a:ea typeface="Calibri"/>
                <a:cs typeface="Calibri"/>
                <a:sym typeface="Calibri"/>
              </a:rPr>
              <a:pPr algn="r">
                <a:buSzPct val="25000"/>
              </a:pPr>
              <a:t>‹#›</a:t>
            </a:fld>
            <a:endParaRPr lang="pl-PL"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160338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pl-PL"/>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8C09D8-982C-46F5-BE44-58A53DEF092A}" type="datetimeFigureOut">
              <a:rPr lang="pl-PL" smtClean="0"/>
              <a:t>2017-11-07</a:t>
            </a:fld>
            <a:endParaRPr lang="pl-P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60A510-834E-4B51-B720-774BA8D2534E}" type="slidenum">
              <a:rPr lang="pl-PL" smtClean="0"/>
              <a:t>‹#›</a:t>
            </a:fld>
            <a:endParaRPr lang="pl-PL"/>
          </a:p>
        </p:txBody>
      </p:sp>
    </p:spTree>
    <p:extLst>
      <p:ext uri="{BB962C8B-B14F-4D97-AF65-F5344CB8AC3E}">
        <p14:creationId xmlns:p14="http://schemas.microsoft.com/office/powerpoint/2010/main" val="20367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ct val="1000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kern="0"/>
          </a:p>
        </p:txBody>
      </p:sp>
      <p:sp>
        <p:nvSpPr>
          <p:cNvPr id="13" name="Shape 13"/>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kern="0"/>
          </a:p>
        </p:txBody>
      </p:sp>
      <p:sp>
        <p:nvSpPr>
          <p:cNvPr id="14" name="Shape 1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pl-PL" sz="1200" kern="0">
                <a:solidFill>
                  <a:srgbClr val="888888"/>
                </a:solidFill>
                <a:latin typeface="Calibri"/>
                <a:ea typeface="Calibri"/>
                <a:cs typeface="Calibri"/>
                <a:sym typeface="Calibri"/>
              </a:rPr>
              <a:pPr algn="r">
                <a:buSzPct val="25000"/>
              </a:pPr>
              <a:t>‹#›</a:t>
            </a:fld>
            <a:endParaRPr lang="pl-PL" sz="1200" kern="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86498106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ubrow.2@osu.edu"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3944" y="283335"/>
            <a:ext cx="10908405" cy="6063198"/>
          </a:xfrm>
          <a:prstGeom prst="rect">
            <a:avLst/>
          </a:prstGeom>
          <a:noFill/>
        </p:spPr>
        <p:txBody>
          <a:bodyPr wrap="square" rtlCol="0">
            <a:spAutoFit/>
          </a:bodyPr>
          <a:lstStyle/>
          <a:p>
            <a:pPr algn="ctr"/>
            <a:r>
              <a:rPr lang="pl-PL" sz="2400" dirty="0" smtClean="0"/>
              <a:t>WZB Berlin Social Science Center</a:t>
            </a:r>
            <a:endParaRPr lang="pl-PL" sz="2400" dirty="0"/>
          </a:p>
          <a:p>
            <a:pPr algn="ctr"/>
            <a:r>
              <a:rPr lang="pl-PL" sz="2400" dirty="0" smtClean="0"/>
              <a:t>Research Unit: Institutions and Political Inequality</a:t>
            </a:r>
          </a:p>
          <a:p>
            <a:pPr algn="ctr"/>
            <a:r>
              <a:rPr lang="pl-PL" sz="2400" dirty="0" smtClean="0"/>
              <a:t>November </a:t>
            </a:r>
            <a:r>
              <a:rPr lang="en-US" sz="2400" dirty="0" smtClean="0"/>
              <a:t>7</a:t>
            </a:r>
            <a:r>
              <a:rPr lang="pl-PL" sz="2400" dirty="0" smtClean="0"/>
              <a:t>, </a:t>
            </a:r>
            <a:r>
              <a:rPr lang="pl-PL" sz="2400" dirty="0" smtClean="0"/>
              <a:t>2017</a:t>
            </a:r>
          </a:p>
          <a:p>
            <a:pPr algn="ctr"/>
            <a:endParaRPr lang="pl-PL" sz="2800" dirty="0"/>
          </a:p>
          <a:p>
            <a:pPr algn="ctr"/>
            <a:r>
              <a:rPr lang="pl-PL" sz="2800" b="1" dirty="0" smtClean="0"/>
              <a:t>Political Voice and Economic Inequality across Nations and Time: </a:t>
            </a:r>
          </a:p>
          <a:p>
            <a:pPr algn="ctr"/>
            <a:r>
              <a:rPr lang="pl-PL" sz="2800" b="1" dirty="0" smtClean="0"/>
              <a:t>Project Overview</a:t>
            </a:r>
          </a:p>
          <a:p>
            <a:pPr algn="ctr"/>
            <a:endParaRPr lang="pl-PL" sz="3200" b="1" dirty="0" smtClean="0"/>
          </a:p>
          <a:p>
            <a:pPr algn="ctr"/>
            <a:r>
              <a:rPr lang="pl-PL" sz="2400" dirty="0" smtClean="0"/>
              <a:t>Joshua K. Dubrow</a:t>
            </a:r>
          </a:p>
          <a:p>
            <a:pPr algn="ctr"/>
            <a:r>
              <a:rPr lang="pl-PL" sz="2400" dirty="0" smtClean="0"/>
              <a:t>Institute of Philosophy and Sociology, Polish  Academy of Sciences</a:t>
            </a:r>
          </a:p>
          <a:p>
            <a:pPr algn="ctr"/>
            <a:r>
              <a:rPr lang="en-US" sz="2400" dirty="0" smtClean="0"/>
              <a:t>Cross-National Studies: Interdisciplinary Research and Training Program CONSIRT.osu.edu</a:t>
            </a:r>
            <a:endParaRPr lang="pl-PL" sz="2400" dirty="0" smtClean="0"/>
          </a:p>
          <a:p>
            <a:pPr algn="ctr"/>
            <a:r>
              <a:rPr lang="pl-PL" sz="2400" dirty="0" smtClean="0"/>
              <a:t>Politicalinequality.org</a:t>
            </a:r>
          </a:p>
          <a:p>
            <a:pPr algn="ctr"/>
            <a:r>
              <a:rPr lang="pl-PL" sz="2400" dirty="0" smtClean="0">
                <a:hlinkClick r:id="rId2"/>
              </a:rPr>
              <a:t>dubrow.2@osu.edu</a:t>
            </a:r>
            <a:endParaRPr lang="pl-PL" sz="3200" dirty="0"/>
          </a:p>
          <a:p>
            <a:pPr algn="ctr"/>
            <a:endParaRPr lang="pl-PL" sz="2800" dirty="0"/>
          </a:p>
          <a:p>
            <a:pPr algn="ctr"/>
            <a:r>
              <a:rPr lang="pl-PL" sz="2400" dirty="0" smtClean="0"/>
              <a:t>Funded by Poland’s National Science Centre  (2016/23/B/HS6/03916)</a:t>
            </a:r>
            <a:endParaRPr lang="pl-PL" sz="2400" dirty="0"/>
          </a:p>
        </p:txBody>
      </p:sp>
    </p:spTree>
    <p:extLst>
      <p:ext uri="{BB962C8B-B14F-4D97-AF65-F5344CB8AC3E}">
        <p14:creationId xmlns:p14="http://schemas.microsoft.com/office/powerpoint/2010/main" val="525244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p:nvPr/>
        </p:nvSpPr>
        <p:spPr>
          <a:xfrm>
            <a:off x="601000" y="589926"/>
            <a:ext cx="10938600" cy="5762100"/>
          </a:xfrm>
          <a:prstGeom prst="rect">
            <a:avLst/>
          </a:prstGeom>
          <a:noFill/>
          <a:ln>
            <a:noFill/>
          </a:ln>
        </p:spPr>
        <p:txBody>
          <a:bodyPr wrap="square" lIns="91425" tIns="45700" rIns="91425" bIns="45700" anchor="t" anchorCtr="0">
            <a:noAutofit/>
          </a:bodyPr>
          <a:lstStyle/>
          <a:p>
            <a:pPr>
              <a:buSzPct val="25000"/>
            </a:pPr>
            <a:r>
              <a:rPr lang="pl-PL" sz="2800" kern="0">
                <a:solidFill>
                  <a:srgbClr val="000000"/>
                </a:solidFill>
                <a:latin typeface="Calibri"/>
                <a:ea typeface="Calibri"/>
                <a:cs typeface="Calibri"/>
                <a:sym typeface="Calibri"/>
              </a:rPr>
              <a:t>Over a 3-year period starting Autumn 2017, Project aims to:</a:t>
            </a:r>
          </a:p>
          <a:p>
            <a:endParaRPr sz="2800" kern="0">
              <a:solidFill>
                <a:srgbClr val="000000"/>
              </a:solidFill>
              <a:latin typeface="Calibri"/>
              <a:ea typeface="Calibri"/>
              <a:cs typeface="Calibri"/>
              <a:sym typeface="Calibri"/>
            </a:endParaRPr>
          </a:p>
          <a:p>
            <a:pPr marL="514350" indent="-514350">
              <a:buClr>
                <a:srgbClr val="000000"/>
              </a:buClr>
              <a:buSzPct val="100000"/>
              <a:buFont typeface="Arial"/>
              <a:buChar char="•"/>
            </a:pPr>
            <a:r>
              <a:rPr lang="pl-PL" sz="2800" kern="0">
                <a:solidFill>
                  <a:srgbClr val="000000"/>
                </a:solidFill>
                <a:latin typeface="Calibri"/>
                <a:ea typeface="Calibri"/>
                <a:cs typeface="Calibri"/>
                <a:sym typeface="Calibri"/>
              </a:rPr>
              <a:t>Advance the theory, methods, and empirical base for studying the relationship between political voice inequality and economic inequality across nations and time</a:t>
            </a:r>
          </a:p>
          <a:p>
            <a:pPr marL="514350" indent="-514350">
              <a:buClr>
                <a:srgbClr val="000000"/>
              </a:buClr>
              <a:buFont typeface="Arial"/>
              <a:buNone/>
            </a:pPr>
            <a:endParaRPr sz="2800" kern="0">
              <a:solidFill>
                <a:srgbClr val="000000"/>
              </a:solidFill>
              <a:latin typeface="Calibri"/>
              <a:ea typeface="Calibri"/>
              <a:cs typeface="Calibri"/>
              <a:sym typeface="Calibri"/>
            </a:endParaRPr>
          </a:p>
          <a:p>
            <a:pPr marL="514350" indent="-514350">
              <a:buClr>
                <a:srgbClr val="000000"/>
              </a:buClr>
              <a:buSzPct val="100000"/>
              <a:buFont typeface="Arial"/>
              <a:buChar char="•"/>
            </a:pPr>
            <a:r>
              <a:rPr lang="pl-PL" sz="2800" kern="0">
                <a:solidFill>
                  <a:srgbClr val="000000"/>
                </a:solidFill>
                <a:latin typeface="Calibri"/>
                <a:ea typeface="Calibri"/>
                <a:cs typeface="Calibri"/>
                <a:sym typeface="Calibri"/>
              </a:rPr>
              <a:t>Create a cross-national dataset of measures of political voice from survey and non-survey data, for 65 countries worldwide spanning 1990 - 2015</a:t>
            </a:r>
          </a:p>
          <a:p>
            <a:pPr marL="514350" indent="-514350">
              <a:buClr>
                <a:srgbClr val="000000"/>
              </a:buClr>
              <a:buFont typeface="Arial"/>
              <a:buNone/>
            </a:pPr>
            <a:endParaRPr sz="2800" kern="0">
              <a:solidFill>
                <a:srgbClr val="000000"/>
              </a:solidFill>
              <a:latin typeface="Calibri"/>
              <a:ea typeface="Calibri"/>
              <a:cs typeface="Calibri"/>
              <a:sym typeface="Calibri"/>
            </a:endParaRPr>
          </a:p>
          <a:p>
            <a:pPr marL="514350" indent="-514350">
              <a:buClr>
                <a:srgbClr val="000000"/>
              </a:buClr>
              <a:buSzPct val="100000"/>
              <a:buFont typeface="Arial"/>
              <a:buChar char="•"/>
            </a:pPr>
            <a:r>
              <a:rPr lang="pl-PL" sz="2800" kern="0">
                <a:solidFill>
                  <a:srgbClr val="000000"/>
                </a:solidFill>
                <a:latin typeface="Calibri"/>
                <a:ea typeface="Calibri"/>
                <a:cs typeface="Calibri"/>
                <a:sym typeface="Calibri"/>
              </a:rPr>
              <a:t>Establish an international research team</a:t>
            </a:r>
          </a:p>
          <a:p>
            <a:pPr marL="514350" indent="-514350">
              <a:buClr>
                <a:srgbClr val="000000"/>
              </a:buClr>
              <a:buFont typeface="Arial"/>
              <a:buNone/>
            </a:pPr>
            <a:endParaRPr sz="2800" kern="0">
              <a:solidFill>
                <a:srgbClr val="000000"/>
              </a:solidFill>
              <a:latin typeface="Calibri"/>
              <a:ea typeface="Calibri"/>
              <a:cs typeface="Calibri"/>
              <a:sym typeface="Calibri"/>
            </a:endParaRPr>
          </a:p>
          <a:p>
            <a:endParaRPr sz="3200"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264730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1012" y="227305"/>
            <a:ext cx="10938458" cy="6063198"/>
          </a:xfrm>
          <a:prstGeom prst="rect">
            <a:avLst/>
          </a:prstGeom>
        </p:spPr>
        <p:txBody>
          <a:bodyPr wrap="square">
            <a:spAutoFit/>
          </a:bodyPr>
          <a:lstStyle/>
          <a:p>
            <a:pPr algn="ctr"/>
            <a:r>
              <a:rPr lang="en-US" sz="3600" dirty="0" smtClean="0"/>
              <a:t>Political inequality is...</a:t>
            </a:r>
          </a:p>
          <a:p>
            <a:endParaRPr lang="en-US" sz="3200" dirty="0" smtClean="0"/>
          </a:p>
          <a:p>
            <a:r>
              <a:rPr lang="en-US" sz="3200" dirty="0" smtClean="0"/>
              <a:t>The existence of authority divisions   – Sorokin (1927)</a:t>
            </a:r>
          </a:p>
          <a:p>
            <a:endParaRPr lang="en-US" sz="3200" dirty="0" smtClean="0"/>
          </a:p>
          <a:p>
            <a:r>
              <a:rPr lang="en-US" sz="3200" dirty="0" smtClean="0"/>
              <a:t>Structured differences in the distribution of political resources   – </a:t>
            </a:r>
            <a:r>
              <a:rPr lang="en-US" sz="3200" dirty="0" err="1" smtClean="0"/>
              <a:t>Lijphart</a:t>
            </a:r>
            <a:r>
              <a:rPr lang="en-US" sz="3200" dirty="0" smtClean="0"/>
              <a:t> (1997)</a:t>
            </a:r>
          </a:p>
          <a:p>
            <a:endParaRPr lang="en-US" sz="3200" dirty="0" smtClean="0"/>
          </a:p>
          <a:p>
            <a:r>
              <a:rPr lang="en-US" sz="3200" dirty="0" smtClean="0"/>
              <a:t>When everybody’s preferences are not equally weighted in political decisions   – Dahl and </a:t>
            </a:r>
            <a:r>
              <a:rPr lang="en-US" sz="3200" dirty="0" err="1" smtClean="0"/>
              <a:t>Lindblom</a:t>
            </a:r>
            <a:r>
              <a:rPr lang="en-US" sz="3200" dirty="0" smtClean="0"/>
              <a:t> (1953)</a:t>
            </a:r>
          </a:p>
          <a:p>
            <a:endParaRPr lang="en-US" sz="3200" dirty="0" smtClean="0"/>
          </a:p>
          <a:p>
            <a:r>
              <a:rPr lang="en-US" sz="3200" dirty="0" smtClean="0"/>
              <a:t>Structured differences in influence over political decisions, and the outcomes of those decisions   – a synthesis</a:t>
            </a:r>
            <a:endParaRPr lang="en-US" sz="3200" dirty="0"/>
          </a:p>
        </p:txBody>
      </p:sp>
    </p:spTree>
    <p:extLst>
      <p:ext uri="{BB962C8B-B14F-4D97-AF65-F5344CB8AC3E}">
        <p14:creationId xmlns:p14="http://schemas.microsoft.com/office/powerpoint/2010/main" val="629899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1012" y="227305"/>
            <a:ext cx="10938458" cy="4585871"/>
          </a:xfrm>
          <a:prstGeom prst="rect">
            <a:avLst/>
          </a:prstGeom>
        </p:spPr>
        <p:txBody>
          <a:bodyPr wrap="square">
            <a:spAutoFit/>
          </a:bodyPr>
          <a:lstStyle/>
          <a:p>
            <a:pPr algn="ctr"/>
            <a:r>
              <a:rPr lang="en-US" sz="3600" dirty="0" smtClean="0"/>
              <a:t>Political inequality is...</a:t>
            </a:r>
          </a:p>
          <a:p>
            <a:endParaRPr lang="en-US" sz="3200" dirty="0" smtClean="0"/>
          </a:p>
          <a:p>
            <a:pPr marL="457200" indent="-457200">
              <a:buFont typeface="Arial" panose="020B0604020202020204" pitchFamily="34" charset="0"/>
              <a:buChar char="•"/>
            </a:pPr>
            <a:r>
              <a:rPr lang="en-US" sz="3200" dirty="0" smtClean="0"/>
              <a:t>A dimension of both democracy and stratification – everywhere there is democracy, there is political inequality</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smtClean="0"/>
              <a:t>A phenomenon distinct from other inequalities </a:t>
            </a:r>
            <a:r>
              <a:rPr lang="en-US" sz="3200" dirty="0"/>
              <a:t>(e.g. economic and social) and </a:t>
            </a:r>
            <a:r>
              <a:rPr lang="en-US" sz="3200" dirty="0" smtClean="0"/>
              <a:t>that relates to other inequalities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smtClean="0"/>
              <a:t>An interdisciplinary subject</a:t>
            </a:r>
            <a:endParaRPr lang="en-US" sz="3200" dirty="0"/>
          </a:p>
        </p:txBody>
      </p:sp>
    </p:spTree>
    <p:extLst>
      <p:ext uri="{BB962C8B-B14F-4D97-AF65-F5344CB8AC3E}">
        <p14:creationId xmlns:p14="http://schemas.microsoft.com/office/powerpoint/2010/main" val="3061805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219718" y="244699"/>
            <a:ext cx="5797673" cy="140122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40556" y="559454"/>
            <a:ext cx="4529797" cy="707886"/>
          </a:xfrm>
          <a:prstGeom prst="rect">
            <a:avLst/>
          </a:prstGeom>
          <a:noFill/>
        </p:spPr>
        <p:txBody>
          <a:bodyPr wrap="square" rtlCol="0">
            <a:spAutoFit/>
          </a:bodyPr>
          <a:lstStyle/>
          <a:p>
            <a:pPr algn="ctr"/>
            <a:r>
              <a:rPr lang="en-US" sz="4000" dirty="0" smtClean="0"/>
              <a:t>Political Inequality</a:t>
            </a:r>
            <a:endParaRPr lang="en-US" sz="4000" dirty="0"/>
          </a:p>
        </p:txBody>
      </p:sp>
      <p:cxnSp>
        <p:nvCxnSpPr>
          <p:cNvPr id="5" name="Straight Connector 4"/>
          <p:cNvCxnSpPr>
            <a:stCxn id="2" idx="3"/>
          </p:cNvCxnSpPr>
          <p:nvPr/>
        </p:nvCxnSpPr>
        <p:spPr>
          <a:xfrm flipH="1">
            <a:off x="3812345" y="1440716"/>
            <a:ext cx="256423" cy="6161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2" idx="5"/>
          </p:cNvCxnSpPr>
          <p:nvPr/>
        </p:nvCxnSpPr>
        <p:spPr>
          <a:xfrm>
            <a:off x="8168341" y="1440716"/>
            <a:ext cx="427019" cy="630202"/>
          </a:xfrm>
          <a:prstGeom prst="line">
            <a:avLst/>
          </a:prstGeom>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2446886" y="2070918"/>
            <a:ext cx="2447779" cy="11254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426139" y="2086771"/>
            <a:ext cx="2447779" cy="11254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476624" y="2372015"/>
            <a:ext cx="2194560" cy="523220"/>
          </a:xfrm>
          <a:prstGeom prst="rect">
            <a:avLst/>
          </a:prstGeom>
          <a:noFill/>
        </p:spPr>
        <p:txBody>
          <a:bodyPr wrap="square" rtlCol="0">
            <a:spAutoFit/>
          </a:bodyPr>
          <a:lstStyle/>
          <a:p>
            <a:pPr algn="ctr"/>
            <a:r>
              <a:rPr lang="en-US" sz="2800" dirty="0" smtClean="0"/>
              <a:t>VOICE</a:t>
            </a:r>
            <a:endParaRPr lang="en-US" sz="2800" dirty="0"/>
          </a:p>
        </p:txBody>
      </p:sp>
      <p:sp>
        <p:nvSpPr>
          <p:cNvPr id="11" name="TextBox 10"/>
          <p:cNvSpPr txBox="1"/>
          <p:nvPr/>
        </p:nvSpPr>
        <p:spPr>
          <a:xfrm>
            <a:off x="7552748" y="2372015"/>
            <a:ext cx="2194560" cy="523220"/>
          </a:xfrm>
          <a:prstGeom prst="rect">
            <a:avLst/>
          </a:prstGeom>
          <a:noFill/>
        </p:spPr>
        <p:txBody>
          <a:bodyPr wrap="square" rtlCol="0">
            <a:spAutoFit/>
          </a:bodyPr>
          <a:lstStyle/>
          <a:p>
            <a:pPr algn="ctr"/>
            <a:r>
              <a:rPr lang="en-US" sz="2800" dirty="0" smtClean="0"/>
              <a:t>RESPONSE</a:t>
            </a:r>
            <a:endParaRPr lang="en-US" sz="2800" dirty="0"/>
          </a:p>
        </p:txBody>
      </p:sp>
      <p:cxnSp>
        <p:nvCxnSpPr>
          <p:cNvPr id="13" name="Straight Connector 12"/>
          <p:cNvCxnSpPr>
            <a:endCxn id="9" idx="1"/>
          </p:cNvCxnSpPr>
          <p:nvPr/>
        </p:nvCxnSpPr>
        <p:spPr>
          <a:xfrm>
            <a:off x="4894665" y="2649479"/>
            <a:ext cx="25314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715065" y="3212186"/>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555588" y="3196333"/>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805225" y="3212186"/>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577754" y="3212186"/>
            <a:ext cx="0" cy="839309"/>
          </a:xfrm>
          <a:prstGeom prst="line">
            <a:avLst/>
          </a:prstGeom>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1045938" y="4025145"/>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825287" y="4025145"/>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455468" y="4067348"/>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042290" y="4035642"/>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038013" y="4327992"/>
            <a:ext cx="2194560" cy="461665"/>
          </a:xfrm>
          <a:prstGeom prst="rect">
            <a:avLst/>
          </a:prstGeom>
          <a:noFill/>
        </p:spPr>
        <p:txBody>
          <a:bodyPr wrap="square" rtlCol="0">
            <a:spAutoFit/>
          </a:bodyPr>
          <a:lstStyle/>
          <a:p>
            <a:pPr algn="ctr"/>
            <a:r>
              <a:rPr lang="en-US" sz="2400" dirty="0" smtClean="0"/>
              <a:t>Participation</a:t>
            </a:r>
            <a:endParaRPr lang="en-US" sz="2400" dirty="0"/>
          </a:p>
        </p:txBody>
      </p:sp>
      <p:sp>
        <p:nvSpPr>
          <p:cNvPr id="34" name="TextBox 33"/>
          <p:cNvSpPr txBox="1"/>
          <p:nvPr/>
        </p:nvSpPr>
        <p:spPr>
          <a:xfrm>
            <a:off x="3797385" y="4327992"/>
            <a:ext cx="2194560" cy="461665"/>
          </a:xfrm>
          <a:prstGeom prst="rect">
            <a:avLst/>
          </a:prstGeom>
          <a:noFill/>
        </p:spPr>
        <p:txBody>
          <a:bodyPr wrap="square" rtlCol="0">
            <a:spAutoFit/>
          </a:bodyPr>
          <a:lstStyle/>
          <a:p>
            <a:pPr algn="ctr"/>
            <a:r>
              <a:rPr lang="en-US" sz="2400" dirty="0" smtClean="0"/>
              <a:t>Representation</a:t>
            </a:r>
            <a:endParaRPr lang="en-US" sz="2400" dirty="0"/>
          </a:p>
        </p:txBody>
      </p:sp>
      <p:sp>
        <p:nvSpPr>
          <p:cNvPr id="35" name="TextBox 34"/>
          <p:cNvSpPr txBox="1"/>
          <p:nvPr/>
        </p:nvSpPr>
        <p:spPr>
          <a:xfrm>
            <a:off x="6412109" y="4383368"/>
            <a:ext cx="2194560" cy="461665"/>
          </a:xfrm>
          <a:prstGeom prst="rect">
            <a:avLst/>
          </a:prstGeom>
          <a:noFill/>
        </p:spPr>
        <p:txBody>
          <a:bodyPr wrap="square" rtlCol="0">
            <a:spAutoFit/>
          </a:bodyPr>
          <a:lstStyle/>
          <a:p>
            <a:pPr algn="ctr"/>
            <a:r>
              <a:rPr lang="en-US" sz="2400" dirty="0" smtClean="0"/>
              <a:t>Symbols</a:t>
            </a:r>
            <a:endParaRPr lang="en-US" sz="2400" dirty="0"/>
          </a:p>
        </p:txBody>
      </p:sp>
      <p:sp>
        <p:nvSpPr>
          <p:cNvPr id="36" name="TextBox 35"/>
          <p:cNvSpPr txBox="1"/>
          <p:nvPr/>
        </p:nvSpPr>
        <p:spPr>
          <a:xfrm>
            <a:off x="9042290" y="4357020"/>
            <a:ext cx="2194560" cy="461665"/>
          </a:xfrm>
          <a:prstGeom prst="rect">
            <a:avLst/>
          </a:prstGeom>
          <a:noFill/>
        </p:spPr>
        <p:txBody>
          <a:bodyPr wrap="square" rtlCol="0">
            <a:spAutoFit/>
          </a:bodyPr>
          <a:lstStyle/>
          <a:p>
            <a:pPr algn="ctr"/>
            <a:r>
              <a:rPr lang="en-US" sz="2400" dirty="0" smtClean="0"/>
              <a:t>Policy</a:t>
            </a:r>
            <a:endParaRPr lang="en-US" sz="2400" dirty="0"/>
          </a:p>
        </p:txBody>
      </p:sp>
      <p:cxnSp>
        <p:nvCxnSpPr>
          <p:cNvPr id="42" name="Straight Connector 41"/>
          <p:cNvCxnSpPr>
            <a:stCxn id="29" idx="3"/>
          </p:cNvCxnSpPr>
          <p:nvPr/>
        </p:nvCxnSpPr>
        <p:spPr>
          <a:xfrm>
            <a:off x="3240498" y="4545650"/>
            <a:ext cx="5847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1" idx="3"/>
            <a:endCxn id="36" idx="1"/>
          </p:cNvCxnSpPr>
          <p:nvPr/>
        </p:nvCxnSpPr>
        <p:spPr>
          <a:xfrm>
            <a:off x="8650028" y="4587853"/>
            <a:ext cx="39226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3735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219718" y="244699"/>
            <a:ext cx="5797673" cy="140122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40556" y="559454"/>
            <a:ext cx="4529797" cy="707886"/>
          </a:xfrm>
          <a:prstGeom prst="rect">
            <a:avLst/>
          </a:prstGeom>
          <a:noFill/>
        </p:spPr>
        <p:txBody>
          <a:bodyPr wrap="square" rtlCol="0">
            <a:spAutoFit/>
          </a:bodyPr>
          <a:lstStyle/>
          <a:p>
            <a:pPr algn="ctr"/>
            <a:r>
              <a:rPr lang="en-US" sz="4000" dirty="0" smtClean="0"/>
              <a:t>Political Inequality</a:t>
            </a:r>
            <a:endParaRPr lang="en-US" sz="4000" dirty="0"/>
          </a:p>
        </p:txBody>
      </p:sp>
      <p:cxnSp>
        <p:nvCxnSpPr>
          <p:cNvPr id="5" name="Straight Connector 4"/>
          <p:cNvCxnSpPr>
            <a:stCxn id="2" idx="3"/>
          </p:cNvCxnSpPr>
          <p:nvPr/>
        </p:nvCxnSpPr>
        <p:spPr>
          <a:xfrm flipH="1">
            <a:off x="3812345" y="1440716"/>
            <a:ext cx="256423" cy="6161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2" idx="5"/>
          </p:cNvCxnSpPr>
          <p:nvPr/>
        </p:nvCxnSpPr>
        <p:spPr>
          <a:xfrm>
            <a:off x="8168341" y="1440716"/>
            <a:ext cx="427019" cy="630202"/>
          </a:xfrm>
          <a:prstGeom prst="line">
            <a:avLst/>
          </a:prstGeom>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2446886" y="2070918"/>
            <a:ext cx="2447779" cy="11254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426139" y="2086771"/>
            <a:ext cx="2447779" cy="11254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476624" y="2372015"/>
            <a:ext cx="2194560" cy="523220"/>
          </a:xfrm>
          <a:prstGeom prst="rect">
            <a:avLst/>
          </a:prstGeom>
          <a:noFill/>
        </p:spPr>
        <p:txBody>
          <a:bodyPr wrap="square" rtlCol="0">
            <a:spAutoFit/>
          </a:bodyPr>
          <a:lstStyle/>
          <a:p>
            <a:pPr algn="ctr"/>
            <a:r>
              <a:rPr lang="en-US" sz="2800" dirty="0" smtClean="0"/>
              <a:t>VOICE</a:t>
            </a:r>
            <a:endParaRPr lang="en-US" sz="2800" dirty="0"/>
          </a:p>
        </p:txBody>
      </p:sp>
      <p:sp>
        <p:nvSpPr>
          <p:cNvPr id="11" name="TextBox 10"/>
          <p:cNvSpPr txBox="1"/>
          <p:nvPr/>
        </p:nvSpPr>
        <p:spPr>
          <a:xfrm>
            <a:off x="7552748" y="2372015"/>
            <a:ext cx="2194560" cy="523220"/>
          </a:xfrm>
          <a:prstGeom prst="rect">
            <a:avLst/>
          </a:prstGeom>
          <a:noFill/>
        </p:spPr>
        <p:txBody>
          <a:bodyPr wrap="square" rtlCol="0">
            <a:spAutoFit/>
          </a:bodyPr>
          <a:lstStyle/>
          <a:p>
            <a:pPr algn="ctr"/>
            <a:r>
              <a:rPr lang="en-US" sz="2800" dirty="0" smtClean="0"/>
              <a:t>RESPONSE</a:t>
            </a:r>
            <a:endParaRPr lang="en-US" sz="2800" dirty="0"/>
          </a:p>
        </p:txBody>
      </p:sp>
      <p:cxnSp>
        <p:nvCxnSpPr>
          <p:cNvPr id="13" name="Straight Connector 12"/>
          <p:cNvCxnSpPr>
            <a:endCxn id="9" idx="1"/>
          </p:cNvCxnSpPr>
          <p:nvPr/>
        </p:nvCxnSpPr>
        <p:spPr>
          <a:xfrm>
            <a:off x="4894665" y="2649479"/>
            <a:ext cx="25314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715065" y="3212186"/>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555588" y="3196333"/>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805225" y="3212186"/>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577754" y="3212186"/>
            <a:ext cx="0" cy="839309"/>
          </a:xfrm>
          <a:prstGeom prst="line">
            <a:avLst/>
          </a:prstGeom>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1045938" y="4025145"/>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825287" y="4025145"/>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455468" y="4067348"/>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042290" y="4035642"/>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038013" y="4325314"/>
            <a:ext cx="2194560" cy="461665"/>
          </a:xfrm>
          <a:prstGeom prst="rect">
            <a:avLst/>
          </a:prstGeom>
          <a:noFill/>
        </p:spPr>
        <p:txBody>
          <a:bodyPr wrap="square" rtlCol="0">
            <a:spAutoFit/>
          </a:bodyPr>
          <a:lstStyle/>
          <a:p>
            <a:pPr algn="ctr"/>
            <a:r>
              <a:rPr lang="en-US" sz="2400" dirty="0" smtClean="0"/>
              <a:t>Participation</a:t>
            </a:r>
            <a:endParaRPr lang="en-US" sz="2400" dirty="0"/>
          </a:p>
        </p:txBody>
      </p:sp>
      <p:sp>
        <p:nvSpPr>
          <p:cNvPr id="34" name="TextBox 33"/>
          <p:cNvSpPr txBox="1"/>
          <p:nvPr/>
        </p:nvSpPr>
        <p:spPr>
          <a:xfrm>
            <a:off x="3797385" y="4325314"/>
            <a:ext cx="2194560" cy="461665"/>
          </a:xfrm>
          <a:prstGeom prst="rect">
            <a:avLst/>
          </a:prstGeom>
          <a:noFill/>
        </p:spPr>
        <p:txBody>
          <a:bodyPr wrap="square" rtlCol="0">
            <a:spAutoFit/>
          </a:bodyPr>
          <a:lstStyle/>
          <a:p>
            <a:pPr algn="ctr"/>
            <a:r>
              <a:rPr lang="en-US" sz="2400" dirty="0" smtClean="0"/>
              <a:t>Representation</a:t>
            </a:r>
            <a:endParaRPr lang="en-US" sz="2400" dirty="0"/>
          </a:p>
        </p:txBody>
      </p:sp>
      <p:sp>
        <p:nvSpPr>
          <p:cNvPr id="35" name="TextBox 34"/>
          <p:cNvSpPr txBox="1"/>
          <p:nvPr/>
        </p:nvSpPr>
        <p:spPr>
          <a:xfrm>
            <a:off x="6412109" y="4383368"/>
            <a:ext cx="2194560" cy="461665"/>
          </a:xfrm>
          <a:prstGeom prst="rect">
            <a:avLst/>
          </a:prstGeom>
          <a:noFill/>
        </p:spPr>
        <p:txBody>
          <a:bodyPr wrap="square" rtlCol="0">
            <a:spAutoFit/>
          </a:bodyPr>
          <a:lstStyle/>
          <a:p>
            <a:pPr algn="ctr"/>
            <a:r>
              <a:rPr lang="en-US" sz="2400" dirty="0" smtClean="0"/>
              <a:t>Symbols</a:t>
            </a:r>
            <a:endParaRPr lang="en-US" sz="2400" dirty="0"/>
          </a:p>
        </p:txBody>
      </p:sp>
      <p:sp>
        <p:nvSpPr>
          <p:cNvPr id="36" name="TextBox 35"/>
          <p:cNvSpPr txBox="1"/>
          <p:nvPr/>
        </p:nvSpPr>
        <p:spPr>
          <a:xfrm>
            <a:off x="9042290" y="4357020"/>
            <a:ext cx="2194560" cy="461665"/>
          </a:xfrm>
          <a:prstGeom prst="rect">
            <a:avLst/>
          </a:prstGeom>
          <a:noFill/>
        </p:spPr>
        <p:txBody>
          <a:bodyPr wrap="square" rtlCol="0">
            <a:spAutoFit/>
          </a:bodyPr>
          <a:lstStyle/>
          <a:p>
            <a:pPr algn="ctr"/>
            <a:r>
              <a:rPr lang="en-US" sz="2400" dirty="0" smtClean="0"/>
              <a:t>Policy</a:t>
            </a:r>
            <a:endParaRPr lang="en-US" sz="2400" dirty="0"/>
          </a:p>
        </p:txBody>
      </p:sp>
      <p:cxnSp>
        <p:nvCxnSpPr>
          <p:cNvPr id="42" name="Straight Connector 41"/>
          <p:cNvCxnSpPr>
            <a:stCxn id="29" idx="3"/>
          </p:cNvCxnSpPr>
          <p:nvPr/>
        </p:nvCxnSpPr>
        <p:spPr>
          <a:xfrm>
            <a:off x="3240498" y="4545650"/>
            <a:ext cx="5847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1" idx="3"/>
            <a:endCxn id="36" idx="1"/>
          </p:cNvCxnSpPr>
          <p:nvPr/>
        </p:nvCxnSpPr>
        <p:spPr>
          <a:xfrm>
            <a:off x="8650028" y="4587853"/>
            <a:ext cx="392262"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124200" y="1818481"/>
            <a:ext cx="2250831" cy="830997"/>
          </a:xfrm>
          <a:prstGeom prst="rect">
            <a:avLst/>
          </a:prstGeom>
          <a:noFill/>
        </p:spPr>
        <p:txBody>
          <a:bodyPr wrap="square" rtlCol="0">
            <a:spAutoFit/>
          </a:bodyPr>
          <a:lstStyle/>
          <a:p>
            <a:pPr algn="ctr"/>
            <a:r>
              <a:rPr lang="en-US" sz="2400" b="1" dirty="0" smtClean="0">
                <a:solidFill>
                  <a:schemeClr val="accent6">
                    <a:lumMod val="50000"/>
                  </a:schemeClr>
                </a:solidFill>
              </a:rPr>
              <a:t>“affluence and influence”</a:t>
            </a:r>
            <a:endParaRPr lang="en-US" b="1" dirty="0">
              <a:solidFill>
                <a:schemeClr val="accent6">
                  <a:lumMod val="50000"/>
                </a:schemeClr>
              </a:solidFill>
            </a:endParaRPr>
          </a:p>
        </p:txBody>
      </p:sp>
      <p:sp>
        <p:nvSpPr>
          <p:cNvPr id="37" name="TextBox 36"/>
          <p:cNvSpPr txBox="1"/>
          <p:nvPr/>
        </p:nvSpPr>
        <p:spPr>
          <a:xfrm>
            <a:off x="5073092" y="2790752"/>
            <a:ext cx="2250831" cy="830997"/>
          </a:xfrm>
          <a:prstGeom prst="rect">
            <a:avLst/>
          </a:prstGeom>
          <a:noFill/>
        </p:spPr>
        <p:txBody>
          <a:bodyPr wrap="square" rtlCol="0">
            <a:spAutoFit/>
          </a:bodyPr>
          <a:lstStyle/>
          <a:p>
            <a:pPr algn="ctr"/>
            <a:r>
              <a:rPr lang="en-US" sz="2400" b="1" dirty="0" smtClean="0">
                <a:solidFill>
                  <a:schemeClr val="accent6">
                    <a:lumMod val="50000"/>
                  </a:schemeClr>
                </a:solidFill>
              </a:rPr>
              <a:t>“money in politics”</a:t>
            </a:r>
            <a:endParaRPr lang="en-US" b="1" dirty="0">
              <a:solidFill>
                <a:schemeClr val="accent6">
                  <a:lumMod val="50000"/>
                </a:schemeClr>
              </a:solidFill>
            </a:endParaRPr>
          </a:p>
        </p:txBody>
      </p:sp>
      <p:sp>
        <p:nvSpPr>
          <p:cNvPr id="38" name="TextBox 37"/>
          <p:cNvSpPr txBox="1"/>
          <p:nvPr/>
        </p:nvSpPr>
        <p:spPr>
          <a:xfrm>
            <a:off x="1017802" y="5242894"/>
            <a:ext cx="2250831" cy="1200329"/>
          </a:xfrm>
          <a:prstGeom prst="rect">
            <a:avLst/>
          </a:prstGeom>
          <a:noFill/>
        </p:spPr>
        <p:txBody>
          <a:bodyPr wrap="square" rtlCol="0">
            <a:spAutoFit/>
          </a:bodyPr>
          <a:lstStyle/>
          <a:p>
            <a:pPr algn="ctr"/>
            <a:r>
              <a:rPr lang="en-US" sz="2400" b="1" dirty="0" smtClean="0">
                <a:solidFill>
                  <a:schemeClr val="accent6">
                    <a:lumMod val="50000"/>
                  </a:schemeClr>
                </a:solidFill>
              </a:rPr>
              <a:t>socio-economic resources and </a:t>
            </a:r>
            <a:r>
              <a:rPr lang="pl-PL" sz="2400" b="1" dirty="0" smtClean="0">
                <a:solidFill>
                  <a:schemeClr val="accent6">
                    <a:lumMod val="50000"/>
                  </a:schemeClr>
                </a:solidFill>
              </a:rPr>
              <a:t>voting, protest</a:t>
            </a:r>
            <a:endParaRPr lang="en-US" b="1" dirty="0">
              <a:solidFill>
                <a:schemeClr val="accent6">
                  <a:lumMod val="50000"/>
                </a:schemeClr>
              </a:solidFill>
            </a:endParaRPr>
          </a:p>
        </p:txBody>
      </p:sp>
      <p:sp>
        <p:nvSpPr>
          <p:cNvPr id="39" name="TextBox 38"/>
          <p:cNvSpPr txBox="1"/>
          <p:nvPr/>
        </p:nvSpPr>
        <p:spPr>
          <a:xfrm>
            <a:off x="3816148" y="5248243"/>
            <a:ext cx="2250831" cy="1200329"/>
          </a:xfrm>
          <a:prstGeom prst="rect">
            <a:avLst/>
          </a:prstGeom>
          <a:noFill/>
        </p:spPr>
        <p:txBody>
          <a:bodyPr wrap="square" rtlCol="0">
            <a:spAutoFit/>
          </a:bodyPr>
          <a:lstStyle/>
          <a:p>
            <a:pPr algn="ctr"/>
            <a:r>
              <a:rPr lang="en-US" sz="2400" b="1" dirty="0" smtClean="0">
                <a:solidFill>
                  <a:schemeClr val="accent6">
                    <a:lumMod val="50000"/>
                  </a:schemeClr>
                </a:solidFill>
              </a:rPr>
              <a:t>descriptive, party, SMOs and NGOs</a:t>
            </a:r>
            <a:endParaRPr lang="en-US" b="1" dirty="0">
              <a:solidFill>
                <a:schemeClr val="accent6">
                  <a:lumMod val="50000"/>
                </a:schemeClr>
              </a:solidFill>
            </a:endParaRPr>
          </a:p>
        </p:txBody>
      </p:sp>
    </p:spTree>
    <p:extLst>
      <p:ext uri="{BB962C8B-B14F-4D97-AF65-F5344CB8AC3E}">
        <p14:creationId xmlns:p14="http://schemas.microsoft.com/office/powerpoint/2010/main" val="19913819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Shape 258"/>
          <p:cNvSpPr/>
          <p:nvPr/>
        </p:nvSpPr>
        <p:spPr>
          <a:xfrm>
            <a:off x="545909" y="395786"/>
            <a:ext cx="11191165" cy="5262979"/>
          </a:xfrm>
          <a:prstGeom prst="rect">
            <a:avLst/>
          </a:prstGeom>
          <a:noFill/>
          <a:ln>
            <a:noFill/>
          </a:ln>
        </p:spPr>
        <p:txBody>
          <a:bodyPr wrap="square" lIns="91425" tIns="45700" rIns="91425" bIns="45700" anchor="t" anchorCtr="0">
            <a:noAutofit/>
          </a:bodyPr>
          <a:lstStyle/>
          <a:p>
            <a:pPr algn="ctr">
              <a:buSzPct val="25000"/>
            </a:pPr>
            <a:r>
              <a:rPr lang="pl-PL" sz="2800" b="1" kern="0">
                <a:solidFill>
                  <a:srgbClr val="000000"/>
                </a:solidFill>
                <a:latin typeface="Calibri"/>
                <a:ea typeface="Calibri"/>
                <a:cs typeface="Calibri"/>
                <a:sym typeface="Calibri"/>
              </a:rPr>
              <a:t> Our main research questions:</a:t>
            </a:r>
          </a:p>
          <a:p>
            <a:endParaRPr sz="2800" kern="0">
              <a:solidFill>
                <a:srgbClr val="000000"/>
              </a:solidFill>
              <a:latin typeface="Calibri"/>
              <a:ea typeface="Calibri"/>
              <a:cs typeface="Calibri"/>
              <a:sym typeface="Calibri"/>
            </a:endParaRPr>
          </a:p>
          <a:p>
            <a:pPr>
              <a:buSzPct val="25000"/>
            </a:pPr>
            <a:r>
              <a:rPr lang="pl-PL" sz="2800" kern="0">
                <a:solidFill>
                  <a:srgbClr val="000000"/>
                </a:solidFill>
                <a:latin typeface="Calibri"/>
                <a:ea typeface="Calibri"/>
                <a:cs typeface="Calibri"/>
                <a:sym typeface="Calibri"/>
              </a:rPr>
              <a:t>(1) How, and to what extent, are political participation and party representation related to each other once main features of political and economic institutions are accounted for? </a:t>
            </a:r>
          </a:p>
          <a:p>
            <a:endParaRPr sz="2800" kern="0">
              <a:solidFill>
                <a:srgbClr val="000000"/>
              </a:solidFill>
              <a:latin typeface="Calibri"/>
              <a:ea typeface="Calibri"/>
              <a:cs typeface="Calibri"/>
              <a:sym typeface="Calibri"/>
            </a:endParaRPr>
          </a:p>
          <a:p>
            <a:pPr>
              <a:buClr>
                <a:srgbClr val="000000"/>
              </a:buClr>
              <a:buSzPct val="25000"/>
              <a:buFont typeface="Arial"/>
              <a:buNone/>
            </a:pPr>
            <a:r>
              <a:rPr lang="pl-PL" sz="2800" kern="0">
                <a:solidFill>
                  <a:srgbClr val="000000"/>
                </a:solidFill>
                <a:latin typeface="Calibri"/>
                <a:ea typeface="Calibri"/>
                <a:cs typeface="Calibri"/>
                <a:sym typeface="Calibri"/>
              </a:rPr>
              <a:t>(2) How and to what extent does economic inequality as a macro characteristic influence political voice at the individual level? </a:t>
            </a:r>
          </a:p>
          <a:p>
            <a:endParaRPr sz="2800" kern="0">
              <a:solidFill>
                <a:srgbClr val="000000"/>
              </a:solidFill>
              <a:latin typeface="Calibri"/>
              <a:ea typeface="Calibri"/>
              <a:cs typeface="Calibri"/>
              <a:sym typeface="Calibri"/>
            </a:endParaRPr>
          </a:p>
          <a:p>
            <a:pPr>
              <a:buSzPct val="25000"/>
            </a:pPr>
            <a:r>
              <a:rPr lang="pl-PL" sz="2800" kern="0">
                <a:solidFill>
                  <a:srgbClr val="000000"/>
                </a:solidFill>
                <a:latin typeface="Calibri"/>
                <a:ea typeface="Calibri"/>
                <a:cs typeface="Calibri"/>
                <a:sym typeface="Calibri"/>
              </a:rPr>
              <a:t>(3) Across countries and time, how and to what extent do political voice inequality and economic inequality influence each other? </a:t>
            </a:r>
          </a:p>
          <a:p>
            <a:endParaRPr sz="2800"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107960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909" y="395786"/>
            <a:ext cx="11191165" cy="5386090"/>
          </a:xfrm>
          <a:prstGeom prst="rect">
            <a:avLst/>
          </a:prstGeom>
        </p:spPr>
        <p:txBody>
          <a:bodyPr wrap="square">
            <a:spAutoFit/>
          </a:bodyPr>
          <a:lstStyle/>
          <a:p>
            <a:pPr lvl="0" algn="ctr">
              <a:buSzPct val="25000"/>
            </a:pPr>
            <a:r>
              <a:rPr lang="en-US" sz="2800" b="1" kern="0" dirty="0" smtClean="0">
                <a:solidFill>
                  <a:srgbClr val="000000"/>
                </a:solidFill>
                <a:ea typeface="Calibri"/>
                <a:cs typeface="Calibri"/>
                <a:sym typeface="Calibri"/>
              </a:rPr>
              <a:t>Macro-level </a:t>
            </a:r>
            <a:r>
              <a:rPr lang="en-US" sz="2800" b="1" kern="0" dirty="0">
                <a:solidFill>
                  <a:srgbClr val="000000"/>
                </a:solidFill>
                <a:ea typeface="Calibri"/>
                <a:cs typeface="Calibri"/>
                <a:sym typeface="Calibri"/>
              </a:rPr>
              <a:t>Indicators of Political Voice</a:t>
            </a:r>
          </a:p>
          <a:p>
            <a:pPr lvl="0"/>
            <a:endParaRPr lang="en-US" sz="2800" kern="0" dirty="0">
              <a:solidFill>
                <a:srgbClr val="000000"/>
              </a:solidFill>
              <a:ea typeface="Calibri"/>
              <a:cs typeface="Calibri"/>
              <a:sym typeface="Calibri"/>
            </a:endParaRPr>
          </a:p>
          <a:p>
            <a:pPr marL="457200" lvl="0" indent="-457200">
              <a:buClr>
                <a:srgbClr val="000000"/>
              </a:buClr>
              <a:buSzPct val="100000"/>
              <a:buFont typeface="Calibri"/>
              <a:buAutoNum type="alphaUcParenBoth"/>
            </a:pPr>
            <a:r>
              <a:rPr lang="en-US" sz="2800" kern="0" dirty="0">
                <a:solidFill>
                  <a:srgbClr val="000000"/>
                </a:solidFill>
                <a:ea typeface="Calibri"/>
                <a:cs typeface="Calibri"/>
                <a:sym typeface="Calibri"/>
              </a:rPr>
              <a:t>Levels of Voice</a:t>
            </a:r>
          </a:p>
          <a:p>
            <a:pPr lvl="0"/>
            <a:endParaRPr lang="en-US" sz="2800" kern="0" dirty="0">
              <a:solidFill>
                <a:srgbClr val="000000"/>
              </a:solidFill>
              <a:ea typeface="Calibri"/>
              <a:cs typeface="Calibri"/>
              <a:sym typeface="Calibri"/>
            </a:endParaRPr>
          </a:p>
          <a:p>
            <a:pPr lvl="0">
              <a:buSzPct val="25000"/>
            </a:pPr>
            <a:r>
              <a:rPr lang="en-US" sz="2800" kern="0" dirty="0">
                <a:solidFill>
                  <a:srgbClr val="000000"/>
                </a:solidFill>
                <a:ea typeface="Calibri"/>
                <a:cs typeface="Calibri"/>
                <a:sym typeface="Calibri"/>
              </a:rPr>
              <a:t>	e.g. Proportion of political participation in a country-year</a:t>
            </a:r>
          </a:p>
          <a:p>
            <a:pPr lvl="0"/>
            <a:endParaRPr lang="en-US" sz="2800" kern="0" dirty="0">
              <a:solidFill>
                <a:srgbClr val="000000"/>
              </a:solidFill>
              <a:ea typeface="Calibri"/>
              <a:cs typeface="Calibri"/>
              <a:sym typeface="Calibri"/>
            </a:endParaRPr>
          </a:p>
          <a:p>
            <a:pPr lvl="0">
              <a:buSzPct val="25000"/>
            </a:pPr>
            <a:r>
              <a:rPr lang="en-US" sz="2800" kern="0" dirty="0">
                <a:solidFill>
                  <a:srgbClr val="000000"/>
                </a:solidFill>
                <a:ea typeface="Calibri"/>
                <a:cs typeface="Calibri"/>
                <a:sym typeface="Calibri"/>
              </a:rPr>
              <a:t>(B) Inequality of Voice </a:t>
            </a:r>
          </a:p>
          <a:p>
            <a:pPr lvl="0"/>
            <a:endParaRPr lang="en-US" sz="2800" kern="0" dirty="0">
              <a:solidFill>
                <a:srgbClr val="000000"/>
              </a:solidFill>
              <a:ea typeface="Calibri"/>
              <a:cs typeface="Calibri"/>
              <a:sym typeface="Calibri"/>
            </a:endParaRPr>
          </a:p>
          <a:p>
            <a:pPr lvl="0">
              <a:buSzPct val="25000"/>
            </a:pPr>
            <a:r>
              <a:rPr lang="en-US" sz="2800" kern="0" dirty="0">
                <a:solidFill>
                  <a:srgbClr val="000000"/>
                </a:solidFill>
                <a:ea typeface="Calibri"/>
                <a:cs typeface="Calibri"/>
                <a:sym typeface="Calibri"/>
              </a:rPr>
              <a:t>   	e.g. Ratio of participation for different groups, Gini, etc. in a country-	year</a:t>
            </a:r>
          </a:p>
          <a:p>
            <a:endParaRPr lang="en-US" sz="3200" dirty="0" smtClean="0"/>
          </a:p>
          <a:p>
            <a:pPr marL="457200" indent="-457200">
              <a:buFont typeface="Arial" panose="020B0604020202020204" pitchFamily="34" charset="0"/>
              <a:buChar char="•"/>
            </a:pPr>
            <a:endParaRPr lang="en-US" sz="3200" dirty="0" smtClean="0"/>
          </a:p>
        </p:txBody>
      </p:sp>
    </p:spTree>
    <p:extLst>
      <p:ext uri="{BB962C8B-B14F-4D97-AF65-F5344CB8AC3E}">
        <p14:creationId xmlns:p14="http://schemas.microsoft.com/office/powerpoint/2010/main" val="27849718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anvas 40"/>
          <p:cNvGrpSpPr/>
          <p:nvPr/>
        </p:nvGrpSpPr>
        <p:grpSpPr>
          <a:xfrm>
            <a:off x="477673" y="534484"/>
            <a:ext cx="10713492" cy="5566065"/>
            <a:chOff x="0" y="0"/>
            <a:chExt cx="5661025" cy="3195955"/>
          </a:xfrm>
        </p:grpSpPr>
        <p:sp>
          <p:nvSpPr>
            <p:cNvPr id="4" name="Rectangle 3"/>
            <p:cNvSpPr/>
            <p:nvPr/>
          </p:nvSpPr>
          <p:spPr>
            <a:xfrm>
              <a:off x="0" y="0"/>
              <a:ext cx="5661025" cy="3195955"/>
            </a:xfrm>
            <a:prstGeom prst="rect">
              <a:avLst/>
            </a:prstGeom>
            <a:noFill/>
          </p:spPr>
        </p:sp>
        <p:sp>
          <p:nvSpPr>
            <p:cNvPr id="5" name="Text Box 10"/>
            <p:cNvSpPr txBox="1"/>
            <p:nvPr/>
          </p:nvSpPr>
          <p:spPr>
            <a:xfrm>
              <a:off x="130085" y="1411587"/>
              <a:ext cx="971550" cy="695324"/>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Economic Inequality (E)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4"/>
            <p:cNvSpPr txBox="1"/>
            <p:nvPr/>
          </p:nvSpPr>
          <p:spPr>
            <a:xfrm>
              <a:off x="2090282" y="975521"/>
              <a:ext cx="1277325" cy="515326"/>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2000" dirty="0">
                  <a:effectLst/>
                  <a:latin typeface="Times New Roman" panose="02020603050405020304" pitchFamily="18" charset="0"/>
                  <a:ea typeface="Calibri" panose="020F0502020204030204" pitchFamily="34" charset="0"/>
                </a:rPr>
                <a:t>Political Participation (P)</a:t>
              </a:r>
              <a:endParaRPr lang="en-US" sz="2000" dirty="0">
                <a:effectLst/>
                <a:latin typeface="Times New Roman" panose="02020603050405020304" pitchFamily="18" charset="0"/>
                <a:ea typeface="Times New Roman" panose="02020603050405020304" pitchFamily="18" charset="0"/>
              </a:endParaRPr>
            </a:p>
          </p:txBody>
        </p:sp>
        <p:sp>
          <p:nvSpPr>
            <p:cNvPr id="7" name="Text Box 4"/>
            <p:cNvSpPr txBox="1"/>
            <p:nvPr/>
          </p:nvSpPr>
          <p:spPr>
            <a:xfrm>
              <a:off x="2072207" y="2027308"/>
              <a:ext cx="1295400" cy="47625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2000" dirty="0" smtClean="0">
                  <a:effectLst/>
                  <a:latin typeface="Times New Roman" panose="02020603050405020304" pitchFamily="18" charset="0"/>
                  <a:ea typeface="Calibri" panose="020F0502020204030204" pitchFamily="34" charset="0"/>
                </a:rPr>
                <a:t>Party Representation </a:t>
              </a:r>
              <a:r>
                <a:rPr lang="en-US" sz="2000" dirty="0">
                  <a:effectLst/>
                  <a:latin typeface="Times New Roman" panose="02020603050405020304" pitchFamily="18" charset="0"/>
                  <a:ea typeface="Calibri" panose="020F0502020204030204" pitchFamily="34" charset="0"/>
                </a:rPr>
                <a:t>(R)</a:t>
              </a:r>
              <a:endParaRPr lang="en-US" sz="2000" dirty="0">
                <a:effectLst/>
                <a:latin typeface="Times New Roman" panose="02020603050405020304" pitchFamily="18" charset="0"/>
                <a:ea typeface="Times New Roman" panose="02020603050405020304" pitchFamily="18" charset="0"/>
              </a:endParaRPr>
            </a:p>
          </p:txBody>
        </p:sp>
        <p:sp>
          <p:nvSpPr>
            <p:cNvPr id="8" name="Text Box 4"/>
            <p:cNvSpPr txBox="1"/>
            <p:nvPr/>
          </p:nvSpPr>
          <p:spPr>
            <a:xfrm>
              <a:off x="4053409" y="1412221"/>
              <a:ext cx="971550" cy="69469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2000" dirty="0">
                  <a:effectLst/>
                  <a:latin typeface="Times New Roman" panose="02020603050405020304" pitchFamily="18" charset="0"/>
                  <a:ea typeface="Calibri" panose="020F0502020204030204" pitchFamily="34" charset="0"/>
                </a:rPr>
                <a:t>Economic Inequality (E)</a:t>
              </a:r>
              <a:endParaRPr lang="en-US" sz="2000" dirty="0">
                <a:effectLst/>
                <a:latin typeface="Times New Roman" panose="02020603050405020304" pitchFamily="18" charset="0"/>
                <a:ea typeface="Times New Roman" panose="02020603050405020304" pitchFamily="18" charset="0"/>
              </a:endParaRPr>
            </a:p>
          </p:txBody>
        </p:sp>
        <p:sp>
          <p:nvSpPr>
            <p:cNvPr id="9" name="Text Box 22"/>
            <p:cNvSpPr txBox="1"/>
            <p:nvPr/>
          </p:nvSpPr>
          <p:spPr>
            <a:xfrm>
              <a:off x="2072209" y="316211"/>
              <a:ext cx="1295400" cy="28575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Institutions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8"/>
            <p:cNvSpPr txBox="1"/>
            <p:nvPr/>
          </p:nvSpPr>
          <p:spPr>
            <a:xfrm>
              <a:off x="2072207" y="2780276"/>
              <a:ext cx="1465874" cy="324825"/>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dirty="0" smtClean="0">
                  <a:effectLst/>
                  <a:latin typeface="Times New Roman" panose="02020603050405020304" pitchFamily="18" charset="0"/>
                  <a:ea typeface="Calibri" panose="020F0502020204030204" pitchFamily="34" charset="0"/>
                </a:rPr>
                <a:t>Institutions</a:t>
              </a:r>
              <a:endParaRPr lang="en-US" sz="2800" dirty="0">
                <a:effectLst/>
                <a:latin typeface="Times New Roman" panose="02020603050405020304" pitchFamily="18" charset="0"/>
                <a:ea typeface="Times New Roman" panose="02020603050405020304" pitchFamily="18" charset="0"/>
              </a:endParaRPr>
            </a:p>
          </p:txBody>
        </p:sp>
        <p:sp>
          <p:nvSpPr>
            <p:cNvPr id="11" name="Bent Arrow 10"/>
            <p:cNvSpPr/>
            <p:nvPr/>
          </p:nvSpPr>
          <p:spPr>
            <a:xfrm>
              <a:off x="549220" y="1236209"/>
              <a:ext cx="1541063" cy="175194"/>
            </a:xfrm>
            <a:prstGeom prst="bentArrow">
              <a:avLst/>
            </a:prstGeom>
            <a:solidFill>
              <a:sysClr val="windowText" lastClr="000000"/>
            </a:solidFill>
            <a:ln w="63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Bent Arrow 11"/>
            <p:cNvSpPr/>
            <p:nvPr/>
          </p:nvSpPr>
          <p:spPr>
            <a:xfrm flipV="1">
              <a:off x="549147" y="2106912"/>
              <a:ext cx="1513482" cy="163275"/>
            </a:xfrm>
            <a:prstGeom prst="bentArrow">
              <a:avLst/>
            </a:prstGeom>
            <a:solidFill>
              <a:sysClr val="windowText" lastClr="000000"/>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Up-Down Arrow 12"/>
            <p:cNvSpPr/>
            <p:nvPr/>
          </p:nvSpPr>
          <p:spPr>
            <a:xfrm>
              <a:off x="2692039" y="1490642"/>
              <a:ext cx="104974" cy="536438"/>
            </a:xfrm>
            <a:prstGeom prst="upDownArrow">
              <a:avLst/>
            </a:prstGeom>
            <a:solidFill>
              <a:sysClr val="windowText" lastClr="000000"/>
            </a:solidFill>
            <a:ln w="63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Down Arrow 13"/>
            <p:cNvSpPr/>
            <p:nvPr/>
          </p:nvSpPr>
          <p:spPr>
            <a:xfrm>
              <a:off x="2692309" y="601959"/>
              <a:ext cx="104774" cy="351450"/>
            </a:xfrm>
            <a:prstGeom prst="downArrow">
              <a:avLst/>
            </a:prstGeom>
            <a:no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Up Arrow 14"/>
            <p:cNvSpPr/>
            <p:nvPr/>
          </p:nvSpPr>
          <p:spPr>
            <a:xfrm>
              <a:off x="2692309" y="2516082"/>
              <a:ext cx="104774" cy="334010"/>
            </a:xfrm>
            <a:prstGeom prst="upArrow">
              <a:avLst/>
            </a:prstGeom>
            <a:no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Text Box 8"/>
            <p:cNvSpPr txBox="1"/>
            <p:nvPr/>
          </p:nvSpPr>
          <p:spPr>
            <a:xfrm>
              <a:off x="3910534" y="839111"/>
              <a:ext cx="1295400" cy="28575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US" dirty="0" smtClean="0">
                  <a:effectLst/>
                  <a:latin typeface="Times New Roman" panose="02020603050405020304" pitchFamily="18" charset="0"/>
                  <a:ea typeface="Calibri" panose="020F0502020204030204" pitchFamily="34" charset="0"/>
                </a:rPr>
                <a:t>Institutions</a:t>
              </a:r>
              <a:endParaRPr lang="en-US" sz="2800" dirty="0">
                <a:effectLst/>
                <a:latin typeface="Times New Roman" panose="02020603050405020304" pitchFamily="18" charset="0"/>
                <a:ea typeface="Times New Roman" panose="02020603050405020304" pitchFamily="18" charset="0"/>
              </a:endParaRPr>
            </a:p>
          </p:txBody>
        </p:sp>
        <p:sp>
          <p:nvSpPr>
            <p:cNvPr id="17" name="Down Arrow 16"/>
            <p:cNvSpPr/>
            <p:nvPr/>
          </p:nvSpPr>
          <p:spPr>
            <a:xfrm>
              <a:off x="4453459" y="1060432"/>
              <a:ext cx="104140" cy="351155"/>
            </a:xfrm>
            <a:prstGeom prst="downArrow">
              <a:avLst/>
            </a:prstGeom>
            <a:no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Elbow Connector 17"/>
            <p:cNvCxnSpPr/>
            <p:nvPr/>
          </p:nvCxnSpPr>
          <p:spPr>
            <a:xfrm>
              <a:off x="3367523" y="1124807"/>
              <a:ext cx="685786" cy="477280"/>
            </a:xfrm>
            <a:prstGeom prst="bentConnector3">
              <a:avLst/>
            </a:prstGeom>
            <a:noFill/>
            <a:ln w="28575" cap="flat" cmpd="sng" algn="ctr">
              <a:solidFill>
                <a:sysClr val="windowText" lastClr="000000"/>
              </a:solidFill>
              <a:prstDash val="solid"/>
              <a:tailEnd type="arrow"/>
            </a:ln>
            <a:effectLst/>
          </p:spPr>
        </p:cxnSp>
        <p:cxnSp>
          <p:nvCxnSpPr>
            <p:cNvPr id="19" name="Elbow Connector 18"/>
            <p:cNvCxnSpPr/>
            <p:nvPr/>
          </p:nvCxnSpPr>
          <p:spPr>
            <a:xfrm flipV="1">
              <a:off x="3367439" y="1938637"/>
              <a:ext cx="685570" cy="463339"/>
            </a:xfrm>
            <a:prstGeom prst="bentConnector3">
              <a:avLst/>
            </a:prstGeom>
            <a:noFill/>
            <a:ln w="28575" cap="flat" cmpd="sng" algn="ctr">
              <a:solidFill>
                <a:sysClr val="windowText" lastClr="000000"/>
              </a:solidFill>
              <a:prstDash val="solid"/>
              <a:tailEnd type="arrow"/>
            </a:ln>
            <a:effectLst/>
          </p:spPr>
        </p:cxnSp>
        <p:sp>
          <p:nvSpPr>
            <p:cNvPr id="20" name="Right Arrow 19"/>
            <p:cNvSpPr/>
            <p:nvPr/>
          </p:nvSpPr>
          <p:spPr>
            <a:xfrm>
              <a:off x="2752213" y="1709800"/>
              <a:ext cx="1300896" cy="10278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Text Box 37"/>
            <p:cNvSpPr txBox="1"/>
            <p:nvPr/>
          </p:nvSpPr>
          <p:spPr>
            <a:xfrm>
              <a:off x="2872640" y="1658316"/>
              <a:ext cx="883147" cy="242221"/>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VOICE (V)</a:t>
              </a:r>
              <a:endParaRPr lang="en-US" sz="2000" dirty="0">
                <a:effectLst/>
                <a:ea typeface="Calibri" panose="020F0502020204030204" pitchFamily="34" charset="0"/>
                <a:cs typeface="Times New Roman" panose="02020603050405020304" pitchFamily="18" charset="0"/>
              </a:endParaRPr>
            </a:p>
          </p:txBody>
        </p:sp>
        <p:sp>
          <p:nvSpPr>
            <p:cNvPr id="22" name="Right Arrow 21"/>
            <p:cNvSpPr/>
            <p:nvPr/>
          </p:nvSpPr>
          <p:spPr>
            <a:xfrm>
              <a:off x="1101450" y="1709595"/>
              <a:ext cx="1590653" cy="102276"/>
            </a:xfrm>
            <a:prstGeom prst="rightArrow">
              <a:avLst/>
            </a:prstGeom>
            <a:solidFill>
              <a:sysClr val="windowText" lastClr="000000"/>
            </a:solidFill>
            <a:ln w="25400" cap="flat" cmpd="sng" algn="ctr">
              <a:solidFill>
                <a:sysClr val="windowText" lastClr="00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 name="Rectangle 22"/>
            <p:cNvSpPr/>
            <p:nvPr/>
          </p:nvSpPr>
          <p:spPr>
            <a:xfrm>
              <a:off x="4106" y="332365"/>
              <a:ext cx="3751682" cy="2837815"/>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4" name="Rectangle 23"/>
            <p:cNvSpPr/>
            <p:nvPr/>
          </p:nvSpPr>
          <p:spPr>
            <a:xfrm>
              <a:off x="1905000" y="66639"/>
              <a:ext cx="3724275" cy="2971823"/>
            </a:xfrm>
            <a:prstGeom prst="rect">
              <a:avLst/>
            </a:prstGeom>
            <a:no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5" name="Text Box 22"/>
            <p:cNvSpPr txBox="1"/>
            <p:nvPr/>
          </p:nvSpPr>
          <p:spPr>
            <a:xfrm>
              <a:off x="0" y="532425"/>
              <a:ext cx="1161415" cy="24257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US" sz="2000" b="1" dirty="0">
                  <a:effectLst/>
                  <a:latin typeface="Times New Roman" panose="02020603050405020304" pitchFamily="18" charset="0"/>
                  <a:ea typeface="Calibri" panose="020F0502020204030204" pitchFamily="34" charset="0"/>
                </a:rPr>
                <a:t>Effects of E on V </a:t>
              </a:r>
              <a:endParaRPr lang="en-US" sz="3200" dirty="0">
                <a:effectLst/>
                <a:latin typeface="Times New Roman" panose="02020603050405020304" pitchFamily="18" charset="0"/>
                <a:ea typeface="Times New Roman" panose="02020603050405020304" pitchFamily="18" charset="0"/>
              </a:endParaRPr>
            </a:p>
          </p:txBody>
        </p:sp>
        <p:sp>
          <p:nvSpPr>
            <p:cNvPr id="26" name="Text Box 22"/>
            <p:cNvSpPr txBox="1"/>
            <p:nvPr/>
          </p:nvSpPr>
          <p:spPr>
            <a:xfrm>
              <a:off x="4002178" y="180000"/>
              <a:ext cx="1161415" cy="24257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US" sz="2000" b="1" dirty="0">
                  <a:effectLst/>
                  <a:latin typeface="Times New Roman" panose="02020603050405020304" pitchFamily="18" charset="0"/>
                  <a:ea typeface="Calibri" panose="020F0502020204030204" pitchFamily="34" charset="0"/>
                </a:rPr>
                <a:t>Effects of V on E </a:t>
              </a:r>
              <a:endParaRPr lang="en-US" sz="3200" dirty="0">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31134787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2126" y="478546"/>
            <a:ext cx="11436438" cy="5970865"/>
          </a:xfrm>
          <a:prstGeom prst="rect">
            <a:avLst/>
          </a:prstGeom>
        </p:spPr>
        <p:txBody>
          <a:bodyPr wrap="square">
            <a:spAutoFit/>
          </a:bodyPr>
          <a:lstStyle/>
          <a:p>
            <a:pPr algn="ctr"/>
            <a:r>
              <a:rPr lang="en-US" sz="2800" b="1" dirty="0" smtClean="0"/>
              <a:t>Economic Inequality and Political Voice</a:t>
            </a:r>
          </a:p>
          <a:p>
            <a:endParaRPr lang="en-US" dirty="0"/>
          </a:p>
          <a:p>
            <a:r>
              <a:rPr lang="en-US" sz="2400" dirty="0" smtClean="0"/>
              <a:t>Economic resources:  </a:t>
            </a:r>
          </a:p>
          <a:p>
            <a:endParaRPr lang="en-US" sz="2400" dirty="0"/>
          </a:p>
          <a:p>
            <a:pPr marL="342900" indent="-342900">
              <a:buFont typeface="Arial" panose="020B0604020202020204" pitchFamily="34" charset="0"/>
              <a:buChar char="•"/>
            </a:pPr>
            <a:r>
              <a:rPr lang="en-US" sz="2400" dirty="0" smtClean="0"/>
              <a:t>Directly impact institutional and non-institutional forms of political participation (e.g. </a:t>
            </a:r>
            <a:r>
              <a:rPr lang="en-US" sz="2400" dirty="0" err="1" smtClean="0"/>
              <a:t>Verba</a:t>
            </a:r>
            <a:r>
              <a:rPr lang="en-US" sz="2400" dirty="0" smtClean="0"/>
              <a:t> et al 1995, </a:t>
            </a:r>
            <a:r>
              <a:rPr lang="en-US" sz="2400" dirty="0" err="1" smtClean="0"/>
              <a:t>Teorell</a:t>
            </a:r>
            <a:r>
              <a:rPr lang="en-US" sz="2400" dirty="0" smtClean="0"/>
              <a:t> 2006; </a:t>
            </a:r>
            <a:r>
              <a:rPr lang="en-US" sz="2400" dirty="0" err="1" smtClean="0"/>
              <a:t>Marien</a:t>
            </a:r>
            <a:r>
              <a:rPr lang="en-US" sz="2400" dirty="0" smtClean="0"/>
              <a:t> et al 2010) through capacities and incentives.</a:t>
            </a:r>
          </a:p>
          <a:p>
            <a:endParaRPr lang="en-US" sz="2400" dirty="0"/>
          </a:p>
          <a:p>
            <a:pPr marL="342900" indent="-342900">
              <a:buFont typeface="Arial" panose="020B0604020202020204" pitchFamily="34" charset="0"/>
              <a:buChar char="•"/>
            </a:pPr>
            <a:r>
              <a:rPr lang="en-US" sz="2400" dirty="0" smtClean="0"/>
              <a:t>Impact party representation through other mechanisms, e.g. descriptive representation (</a:t>
            </a:r>
            <a:r>
              <a:rPr lang="en-US" sz="2400" dirty="0" err="1" smtClean="0"/>
              <a:t>Mansbridge</a:t>
            </a:r>
            <a:r>
              <a:rPr lang="en-US" sz="2400" dirty="0" smtClean="0"/>
              <a:t> 1999), “money-in-politics” (APSA Task Force 2004), and “affluence &amp; influence” (e.g. Bartels 2008, </a:t>
            </a:r>
            <a:r>
              <a:rPr lang="en-US" sz="2400" dirty="0" err="1" smtClean="0"/>
              <a:t>Gilens</a:t>
            </a:r>
            <a:r>
              <a:rPr lang="en-US" sz="2400" dirty="0" smtClean="0"/>
              <a:t> 2012). </a:t>
            </a:r>
          </a:p>
          <a:p>
            <a:endParaRPr lang="en-US" sz="2400" dirty="0"/>
          </a:p>
          <a:p>
            <a:r>
              <a:rPr lang="en-US" sz="2400" dirty="0" smtClean="0"/>
              <a:t>Inequalities </a:t>
            </a:r>
            <a:r>
              <a:rPr lang="en-US" sz="2400" dirty="0"/>
              <a:t>of all kinds </a:t>
            </a:r>
            <a:r>
              <a:rPr lang="en-US" sz="2400" dirty="0" smtClean="0"/>
              <a:t>– economic, political, social – link together. </a:t>
            </a:r>
          </a:p>
          <a:p>
            <a:endParaRPr lang="en-US" sz="2400" dirty="0"/>
          </a:p>
          <a:p>
            <a:r>
              <a:rPr lang="en-US" sz="2400" dirty="0" smtClean="0"/>
              <a:t>Economic </a:t>
            </a:r>
            <a:r>
              <a:rPr lang="en-US" sz="2400" dirty="0"/>
              <a:t>inequality opens gaps between social groups in access to political </a:t>
            </a:r>
            <a:r>
              <a:rPr lang="en-US" sz="2400" dirty="0" smtClean="0"/>
              <a:t>decisions, which can </a:t>
            </a:r>
            <a:r>
              <a:rPr lang="en-US" sz="2400" dirty="0" smtClean="0"/>
              <a:t>deepen </a:t>
            </a:r>
            <a:r>
              <a:rPr lang="en-US" sz="2400" dirty="0" smtClean="0"/>
              <a:t>political </a:t>
            </a:r>
            <a:r>
              <a:rPr lang="en-US" sz="2400" dirty="0"/>
              <a:t>voice </a:t>
            </a:r>
            <a:r>
              <a:rPr lang="en-US" sz="2400" dirty="0" smtClean="0"/>
              <a:t>inequality across society, and for some groups in particular.</a:t>
            </a:r>
            <a:endParaRPr lang="en-US" sz="2400" dirty="0"/>
          </a:p>
        </p:txBody>
      </p:sp>
    </p:spTree>
    <p:extLst>
      <p:ext uri="{BB962C8B-B14F-4D97-AF65-F5344CB8AC3E}">
        <p14:creationId xmlns:p14="http://schemas.microsoft.com/office/powerpoint/2010/main" val="25439629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2126" y="478546"/>
            <a:ext cx="11436438" cy="5416868"/>
          </a:xfrm>
          <a:prstGeom prst="rect">
            <a:avLst/>
          </a:prstGeom>
        </p:spPr>
        <p:txBody>
          <a:bodyPr wrap="square">
            <a:spAutoFit/>
          </a:bodyPr>
          <a:lstStyle/>
          <a:p>
            <a:pPr algn="ctr"/>
            <a:r>
              <a:rPr lang="en-US" sz="2800" b="1" dirty="0" smtClean="0"/>
              <a:t>Economic Inequality and Political Voice</a:t>
            </a:r>
          </a:p>
          <a:p>
            <a:endParaRPr lang="en-US" dirty="0"/>
          </a:p>
          <a:p>
            <a:r>
              <a:rPr lang="en-US" sz="2800" dirty="0" smtClean="0"/>
              <a:t>Cross-national empirical literature on the relationship </a:t>
            </a:r>
            <a:r>
              <a:rPr lang="en-US" sz="2800" dirty="0"/>
              <a:t>between </a:t>
            </a:r>
            <a:r>
              <a:rPr lang="en-US" sz="2800" u="sng" dirty="0"/>
              <a:t>economic inequality </a:t>
            </a:r>
            <a:r>
              <a:rPr lang="en-US" sz="2800" u="sng" dirty="0" smtClean="0"/>
              <a:t>and democracy</a:t>
            </a:r>
            <a:r>
              <a:rPr lang="en-US" sz="2800" dirty="0" smtClean="0"/>
              <a:t> dates back </a:t>
            </a:r>
            <a:r>
              <a:rPr lang="en-US" sz="2800" dirty="0" smtClean="0"/>
              <a:t>a long way, </a:t>
            </a:r>
            <a:r>
              <a:rPr lang="en-US" sz="2800" dirty="0" smtClean="0"/>
              <a:t>e.g. Meltzer and Richard 1981</a:t>
            </a:r>
            <a:r>
              <a:rPr lang="en-US" sz="2800" dirty="0"/>
              <a:t>, </a:t>
            </a:r>
            <a:r>
              <a:rPr lang="en-US" sz="2800" dirty="0" err="1"/>
              <a:t>Acemoglu</a:t>
            </a:r>
            <a:r>
              <a:rPr lang="en-US" sz="2800" dirty="0"/>
              <a:t> and </a:t>
            </a:r>
            <a:r>
              <a:rPr lang="en-US" sz="2800" dirty="0" smtClean="0"/>
              <a:t>Robinson 1999, Gradstein and </a:t>
            </a:r>
            <a:r>
              <a:rPr lang="en-US" sz="2800" dirty="0" err="1" smtClean="0"/>
              <a:t>Milanovic</a:t>
            </a:r>
            <a:r>
              <a:rPr lang="en-US" sz="2800" dirty="0" smtClean="0"/>
              <a:t> 2004, Timmons 2010. </a:t>
            </a:r>
          </a:p>
          <a:p>
            <a:endParaRPr lang="en-US" sz="2800" dirty="0"/>
          </a:p>
          <a:p>
            <a:pPr marL="342900" indent="-342900">
              <a:buFont typeface="Arial" panose="020B0604020202020204" pitchFamily="34" charset="0"/>
              <a:buChar char="•"/>
            </a:pPr>
            <a:r>
              <a:rPr lang="en-US" sz="2800" dirty="0"/>
              <a:t>Democracy is system of political </a:t>
            </a:r>
            <a:r>
              <a:rPr lang="en-US" sz="2800" dirty="0" smtClean="0"/>
              <a:t>power </a:t>
            </a:r>
            <a:r>
              <a:rPr lang="en-US" sz="2800" dirty="0"/>
              <a:t>that </a:t>
            </a:r>
            <a:r>
              <a:rPr lang="en-US" sz="2800" dirty="0" smtClean="0"/>
              <a:t>allows for citizens to have a </a:t>
            </a:r>
            <a:r>
              <a:rPr lang="en-US" sz="2800" dirty="0"/>
              <a:t>substantial say in how society </a:t>
            </a:r>
            <a:r>
              <a:rPr lang="en-US" sz="2800" dirty="0" smtClean="0"/>
              <a:t>should function. </a:t>
            </a:r>
          </a:p>
          <a:p>
            <a:endParaRPr lang="en-US" sz="2800" dirty="0" smtClean="0"/>
          </a:p>
          <a:p>
            <a:pPr marL="342900" indent="-342900">
              <a:buFont typeface="Arial" panose="020B0604020202020204" pitchFamily="34" charset="0"/>
              <a:buChar char="•"/>
            </a:pPr>
            <a:r>
              <a:rPr lang="en-US" sz="2800" dirty="0" smtClean="0"/>
              <a:t>Democracy </a:t>
            </a:r>
            <a:r>
              <a:rPr lang="en-US" sz="2800" dirty="0" smtClean="0"/>
              <a:t>depends in large part on the character of its institutions.</a:t>
            </a:r>
          </a:p>
          <a:p>
            <a:endParaRPr lang="en-US" sz="2400" dirty="0"/>
          </a:p>
          <a:p>
            <a:endParaRPr lang="en-US" sz="2400" dirty="0"/>
          </a:p>
        </p:txBody>
      </p:sp>
    </p:spTree>
    <p:extLst>
      <p:ext uri="{BB962C8B-B14F-4D97-AF65-F5344CB8AC3E}">
        <p14:creationId xmlns:p14="http://schemas.microsoft.com/office/powerpoint/2010/main" val="42190642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2126" y="478546"/>
            <a:ext cx="11436438" cy="5970865"/>
          </a:xfrm>
          <a:prstGeom prst="rect">
            <a:avLst/>
          </a:prstGeom>
        </p:spPr>
        <p:txBody>
          <a:bodyPr wrap="square">
            <a:spAutoFit/>
          </a:bodyPr>
          <a:lstStyle/>
          <a:p>
            <a:pPr algn="ctr"/>
            <a:r>
              <a:rPr lang="en-US" sz="2800" b="1" dirty="0" smtClean="0"/>
              <a:t>Economic Inequality and Political Voice</a:t>
            </a:r>
          </a:p>
          <a:p>
            <a:endParaRPr lang="en-US" dirty="0"/>
          </a:p>
          <a:p>
            <a:r>
              <a:rPr lang="en-US" sz="2400" dirty="0" smtClean="0"/>
              <a:t>What is the role of institutions? Some possibilities:</a:t>
            </a:r>
          </a:p>
          <a:p>
            <a:endParaRPr lang="en-US" sz="2400" dirty="0"/>
          </a:p>
          <a:p>
            <a:r>
              <a:rPr lang="en-US" sz="2400" u="sng" dirty="0" smtClean="0"/>
              <a:t>Trade Unions </a:t>
            </a:r>
            <a:r>
              <a:rPr lang="en-US" sz="2400" dirty="0" smtClean="0"/>
              <a:t>are organized </a:t>
            </a:r>
            <a:r>
              <a:rPr lang="en-US" sz="2400" dirty="0"/>
              <a:t>interest </a:t>
            </a:r>
            <a:r>
              <a:rPr lang="en-US" sz="2400" dirty="0" smtClean="0"/>
              <a:t>groups </a:t>
            </a:r>
            <a:r>
              <a:rPr lang="en-US" sz="2400" dirty="0"/>
              <a:t>that </a:t>
            </a:r>
            <a:r>
              <a:rPr lang="en-US" sz="2400" dirty="0" smtClean="0"/>
              <a:t>moderate </a:t>
            </a:r>
            <a:r>
              <a:rPr lang="en-US" sz="2400" dirty="0"/>
              <a:t>the </a:t>
            </a:r>
            <a:r>
              <a:rPr lang="en-US" sz="2400" dirty="0" smtClean="0"/>
              <a:t>relationship between </a:t>
            </a:r>
            <a:r>
              <a:rPr lang="en-US" sz="2400" dirty="0"/>
              <a:t>labor and </a:t>
            </a:r>
            <a:r>
              <a:rPr lang="en-US" sz="2400" dirty="0" smtClean="0"/>
              <a:t>capital – it can amplify voice, and possibly reduce income inequality.</a:t>
            </a:r>
          </a:p>
          <a:p>
            <a:endParaRPr lang="en-US" sz="2400" dirty="0"/>
          </a:p>
          <a:p>
            <a:r>
              <a:rPr lang="en-US" sz="2400" u="sng" dirty="0"/>
              <a:t>Corruption</a:t>
            </a:r>
            <a:r>
              <a:rPr lang="en-US" sz="2400" dirty="0"/>
              <a:t> is a characteristic of political and economic institutions - some find that it is associated with </a:t>
            </a:r>
            <a:r>
              <a:rPr lang="en-US" sz="2400" dirty="0" smtClean="0"/>
              <a:t>income inequality and participation.</a:t>
            </a:r>
          </a:p>
          <a:p>
            <a:endParaRPr lang="en-US" sz="2400" dirty="0"/>
          </a:p>
          <a:p>
            <a:r>
              <a:rPr lang="en-US" sz="2400" u="sng" dirty="0" smtClean="0"/>
              <a:t>Multiple access points </a:t>
            </a:r>
            <a:r>
              <a:rPr lang="en-US" sz="2400" dirty="0" smtClean="0"/>
              <a:t> to political decisions can encourage voice (</a:t>
            </a:r>
            <a:r>
              <a:rPr lang="en-US" sz="2400" dirty="0" err="1" smtClean="0"/>
              <a:t>Solt</a:t>
            </a:r>
            <a:r>
              <a:rPr lang="en-US" sz="2400" dirty="0" smtClean="0"/>
              <a:t> 2008): “</a:t>
            </a:r>
            <a:r>
              <a:rPr lang="en-US" sz="2400" dirty="0" err="1" smtClean="0"/>
              <a:t>Presidentialism</a:t>
            </a:r>
            <a:r>
              <a:rPr lang="en-US" sz="2400" dirty="0" smtClean="0"/>
              <a:t>,” </a:t>
            </a:r>
            <a:r>
              <a:rPr lang="en-US" sz="2400" dirty="0"/>
              <a:t>separation of powers between the executive and legislative </a:t>
            </a:r>
            <a:r>
              <a:rPr lang="en-US" sz="2400" dirty="0" smtClean="0"/>
              <a:t>branches; </a:t>
            </a:r>
            <a:r>
              <a:rPr lang="en-US" sz="2400" dirty="0"/>
              <a:t>“Federalism</a:t>
            </a:r>
            <a:r>
              <a:rPr lang="en-US" sz="2400" dirty="0" smtClean="0"/>
              <a:t>,”</a:t>
            </a:r>
            <a:r>
              <a:rPr lang="en-US" sz="2400" dirty="0"/>
              <a:t> </a:t>
            </a:r>
            <a:r>
              <a:rPr lang="en-US" sz="2400" dirty="0" smtClean="0"/>
              <a:t>in which the considerations of country </a:t>
            </a:r>
            <a:r>
              <a:rPr lang="en-US" sz="2400" dirty="0"/>
              <a:t>regions </a:t>
            </a:r>
            <a:r>
              <a:rPr lang="en-US" sz="2400" dirty="0" smtClean="0"/>
              <a:t>are taken into account, and they have </a:t>
            </a:r>
            <a:r>
              <a:rPr lang="en-US" sz="2400" dirty="0"/>
              <a:t>a </a:t>
            </a:r>
            <a:r>
              <a:rPr lang="en-US" sz="2400" dirty="0" smtClean="0"/>
              <a:t>say </a:t>
            </a:r>
            <a:r>
              <a:rPr lang="en-US" sz="2400" dirty="0"/>
              <a:t>in how the whole society should be </a:t>
            </a:r>
            <a:r>
              <a:rPr lang="en-US" sz="2400" dirty="0" smtClean="0"/>
              <a:t>run.</a:t>
            </a:r>
          </a:p>
          <a:p>
            <a:endParaRPr lang="en-US" sz="2400" dirty="0"/>
          </a:p>
          <a:p>
            <a:endParaRPr lang="en-US" sz="2400" dirty="0"/>
          </a:p>
        </p:txBody>
      </p:sp>
    </p:spTree>
    <p:extLst>
      <p:ext uri="{BB962C8B-B14F-4D97-AF65-F5344CB8AC3E}">
        <p14:creationId xmlns:p14="http://schemas.microsoft.com/office/powerpoint/2010/main" val="237290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2126" y="478546"/>
            <a:ext cx="11436438" cy="5878532"/>
          </a:xfrm>
          <a:prstGeom prst="rect">
            <a:avLst/>
          </a:prstGeom>
        </p:spPr>
        <p:txBody>
          <a:bodyPr wrap="square">
            <a:spAutoFit/>
          </a:bodyPr>
          <a:lstStyle/>
          <a:p>
            <a:pPr algn="ctr"/>
            <a:r>
              <a:rPr lang="en-US" sz="2800" b="1" dirty="0" smtClean="0"/>
              <a:t>Economic Inequality and Political Voice</a:t>
            </a:r>
          </a:p>
          <a:p>
            <a:endParaRPr lang="en-US" dirty="0"/>
          </a:p>
          <a:p>
            <a:r>
              <a:rPr lang="en-US" sz="2200" dirty="0" smtClean="0"/>
              <a:t>Cross-national empirical studies of </a:t>
            </a:r>
            <a:r>
              <a:rPr lang="en-US" sz="2200" u="sng" dirty="0" smtClean="0"/>
              <a:t>economic </a:t>
            </a:r>
            <a:r>
              <a:rPr lang="en-US" sz="2200" u="sng" dirty="0"/>
              <a:t>inequality </a:t>
            </a:r>
            <a:r>
              <a:rPr lang="en-US" sz="2200" u="sng" dirty="0" smtClean="0"/>
              <a:t>(macro) and </a:t>
            </a:r>
            <a:r>
              <a:rPr lang="en-US" sz="2200" u="sng" dirty="0"/>
              <a:t>political </a:t>
            </a:r>
            <a:r>
              <a:rPr lang="en-US" sz="2200" u="sng" dirty="0" smtClean="0"/>
              <a:t>participation (micro) </a:t>
            </a:r>
            <a:r>
              <a:rPr lang="en-US" sz="2200" dirty="0" smtClean="0"/>
              <a:t>test classic theories: </a:t>
            </a:r>
          </a:p>
          <a:p>
            <a:endParaRPr lang="en-US" sz="2200" dirty="0"/>
          </a:p>
          <a:p>
            <a:r>
              <a:rPr lang="en-US" sz="2200" b="1" dirty="0" smtClean="0"/>
              <a:t>Grievance theory</a:t>
            </a:r>
            <a:r>
              <a:rPr lang="en-US" sz="2200" dirty="0" smtClean="0"/>
              <a:t>: the </a:t>
            </a:r>
            <a:r>
              <a:rPr lang="en-US" sz="2200" dirty="0"/>
              <a:t>maldistribution of economic resources incites participation: the higher the level of economic </a:t>
            </a:r>
            <a:r>
              <a:rPr lang="en-US" sz="2200" dirty="0" smtClean="0"/>
              <a:t>inequality, the </a:t>
            </a:r>
            <a:r>
              <a:rPr lang="en-US" sz="2200" dirty="0"/>
              <a:t>greater the political participation of the </a:t>
            </a:r>
            <a:r>
              <a:rPr lang="en-US" sz="2200" dirty="0" smtClean="0"/>
              <a:t>disadvantaged. </a:t>
            </a:r>
          </a:p>
          <a:p>
            <a:endParaRPr lang="en-US" sz="2200" dirty="0" smtClean="0"/>
          </a:p>
          <a:p>
            <a:r>
              <a:rPr lang="en-US" sz="2200" b="1" dirty="0"/>
              <a:t>R</a:t>
            </a:r>
            <a:r>
              <a:rPr lang="en-US" sz="2200" b="1" dirty="0" smtClean="0"/>
              <a:t>esource theory</a:t>
            </a:r>
            <a:r>
              <a:rPr lang="en-US" sz="2200" dirty="0" smtClean="0"/>
              <a:t>: because economic </a:t>
            </a:r>
            <a:r>
              <a:rPr lang="en-US" sz="2200" dirty="0"/>
              <a:t>resources are crucial to political participation, unequal economic distribution lowers </a:t>
            </a:r>
            <a:r>
              <a:rPr lang="en-US" sz="2200" dirty="0" smtClean="0"/>
              <a:t>the probability </a:t>
            </a:r>
            <a:r>
              <a:rPr lang="en-US" sz="2200" dirty="0"/>
              <a:t>of political participation for everyone except for the economically privileged. </a:t>
            </a:r>
            <a:endParaRPr lang="en-US" sz="2200" dirty="0" smtClean="0"/>
          </a:p>
          <a:p>
            <a:endParaRPr lang="en-US" sz="2200" dirty="0" smtClean="0"/>
          </a:p>
          <a:p>
            <a:r>
              <a:rPr lang="en-US" sz="2200" dirty="0" smtClean="0"/>
              <a:t>Economic inequality…</a:t>
            </a:r>
            <a:endParaRPr lang="en-US" sz="2200" dirty="0"/>
          </a:p>
          <a:p>
            <a:endParaRPr lang="en-US" sz="2200" dirty="0"/>
          </a:p>
          <a:p>
            <a:pPr marL="342900" indent="-342900">
              <a:buFont typeface="Arial" panose="020B0604020202020204" pitchFamily="34" charset="0"/>
              <a:buChar char="•"/>
            </a:pPr>
            <a:r>
              <a:rPr lang="en-US" sz="2200" dirty="0" smtClean="0"/>
              <a:t>Lowers the probability of political </a:t>
            </a:r>
            <a:r>
              <a:rPr lang="en-US" sz="2200" dirty="0"/>
              <a:t>participation </a:t>
            </a:r>
            <a:r>
              <a:rPr lang="en-US" sz="2200" dirty="0" smtClean="0"/>
              <a:t>for the disadvantaged (e.g. </a:t>
            </a:r>
            <a:r>
              <a:rPr lang="en-US" sz="2200" dirty="0" err="1" smtClean="0"/>
              <a:t>Solt</a:t>
            </a:r>
            <a:r>
              <a:rPr lang="en-US" sz="2200" dirty="0" smtClean="0"/>
              <a:t> </a:t>
            </a:r>
            <a:r>
              <a:rPr lang="en-US" sz="2200" dirty="0"/>
              <a:t>2008, </a:t>
            </a:r>
            <a:r>
              <a:rPr lang="en-US" sz="2200" dirty="0" smtClean="0"/>
              <a:t>2015)</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Has no relationship with political participation (e.g. Dalton </a:t>
            </a:r>
            <a:r>
              <a:rPr lang="en-US" sz="2200" dirty="0"/>
              <a:t>et al </a:t>
            </a:r>
            <a:r>
              <a:rPr lang="en-US" sz="2200" dirty="0" smtClean="0"/>
              <a:t>2010)</a:t>
            </a:r>
            <a:endParaRPr lang="en-US" sz="2200" dirty="0"/>
          </a:p>
        </p:txBody>
      </p:sp>
    </p:spTree>
    <p:extLst>
      <p:ext uri="{BB962C8B-B14F-4D97-AF65-F5344CB8AC3E}">
        <p14:creationId xmlns:p14="http://schemas.microsoft.com/office/powerpoint/2010/main" val="28993068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2126" y="478546"/>
            <a:ext cx="11436438" cy="5570756"/>
          </a:xfrm>
          <a:prstGeom prst="rect">
            <a:avLst/>
          </a:prstGeom>
        </p:spPr>
        <p:txBody>
          <a:bodyPr wrap="square">
            <a:spAutoFit/>
          </a:bodyPr>
          <a:lstStyle/>
          <a:p>
            <a:pPr algn="ctr"/>
            <a:r>
              <a:rPr lang="en-US" sz="2800" b="1" dirty="0" smtClean="0"/>
              <a:t>Economic Inequality and Political Voice</a:t>
            </a:r>
          </a:p>
          <a:p>
            <a:endParaRPr lang="en-US" dirty="0"/>
          </a:p>
          <a:p>
            <a:r>
              <a:rPr lang="en-US" sz="2400" dirty="0" smtClean="0"/>
              <a:t>Cross-national empirical studies of </a:t>
            </a:r>
            <a:r>
              <a:rPr lang="en-US" sz="2400" u="sng" dirty="0" smtClean="0"/>
              <a:t>economic </a:t>
            </a:r>
            <a:r>
              <a:rPr lang="en-US" sz="2400" u="sng" dirty="0"/>
              <a:t>inequality </a:t>
            </a:r>
            <a:r>
              <a:rPr lang="en-US" sz="2400" u="sng" dirty="0" smtClean="0"/>
              <a:t>(macro) and party representation (micro) </a:t>
            </a:r>
            <a:r>
              <a:rPr lang="en-US" sz="2400" dirty="0" smtClean="0"/>
              <a:t>are even more recent and rely on the “affluence &amp; influence” mechanisms, i.e. the economically advantaged influence the ideologies of parties: </a:t>
            </a:r>
          </a:p>
          <a:p>
            <a:endParaRPr lang="en-US" sz="2200" dirty="0"/>
          </a:p>
          <a:p>
            <a:r>
              <a:rPr lang="en-US" sz="2400" dirty="0"/>
              <a:t>Rosset et al </a:t>
            </a:r>
            <a:r>
              <a:rPr lang="en-US" sz="2400" dirty="0" smtClean="0"/>
              <a:t>2017 found that economic inequality skews </a:t>
            </a:r>
            <a:r>
              <a:rPr lang="en-US" sz="2400" dirty="0"/>
              <a:t>party </a:t>
            </a:r>
            <a:r>
              <a:rPr lang="en-US" sz="2400" dirty="0" smtClean="0"/>
              <a:t>representation – measured as issue congruence away from the disadvantaged, i.e. the ideological composition of parties in government are less similar to the disadvantaged.</a:t>
            </a:r>
          </a:p>
          <a:p>
            <a:endParaRPr lang="en-US" sz="2400" dirty="0"/>
          </a:p>
          <a:p>
            <a:r>
              <a:rPr lang="en-US" sz="2400" dirty="0" smtClean="0"/>
              <a:t>This could be a long-term problem: </a:t>
            </a:r>
          </a:p>
          <a:p>
            <a:endParaRPr lang="en-US" sz="2400" dirty="0"/>
          </a:p>
          <a:p>
            <a:r>
              <a:rPr lang="en-US" sz="2400" dirty="0" err="1" smtClean="0"/>
              <a:t>Keman</a:t>
            </a:r>
            <a:r>
              <a:rPr lang="en-US" sz="2400" dirty="0" smtClean="0"/>
              <a:t> (2011) finds that, “</a:t>
            </a:r>
            <a:r>
              <a:rPr lang="en-US" sz="2400" dirty="0"/>
              <a:t>In spite of large electoral changes since the 1990s, party composition of government changes less and established parties stay longer in office than others regardless their electoral fortunes</a:t>
            </a:r>
            <a:r>
              <a:rPr lang="en-US" sz="2400" dirty="0" smtClean="0"/>
              <a:t>.”</a:t>
            </a:r>
            <a:endParaRPr lang="en-US" sz="2200" dirty="0"/>
          </a:p>
        </p:txBody>
      </p:sp>
    </p:spTree>
    <p:extLst>
      <p:ext uri="{BB962C8B-B14F-4D97-AF65-F5344CB8AC3E}">
        <p14:creationId xmlns:p14="http://schemas.microsoft.com/office/powerpoint/2010/main" val="2613205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2126" y="478546"/>
            <a:ext cx="11436438" cy="5293757"/>
          </a:xfrm>
          <a:prstGeom prst="rect">
            <a:avLst/>
          </a:prstGeom>
        </p:spPr>
        <p:txBody>
          <a:bodyPr wrap="square">
            <a:spAutoFit/>
          </a:bodyPr>
          <a:lstStyle/>
          <a:p>
            <a:pPr algn="ctr"/>
            <a:r>
              <a:rPr lang="en-US" sz="2800" b="1" dirty="0" smtClean="0"/>
              <a:t>Relationship between Voice Inequalities of </a:t>
            </a:r>
          </a:p>
          <a:p>
            <a:pPr algn="ctr"/>
            <a:r>
              <a:rPr lang="en-US" sz="2800" b="1" dirty="0" smtClean="0"/>
              <a:t>Political Participation and Party Representation</a:t>
            </a:r>
          </a:p>
          <a:p>
            <a:endParaRPr lang="en-US" dirty="0"/>
          </a:p>
          <a:p>
            <a:r>
              <a:rPr lang="en-US" sz="2400" dirty="0" smtClean="0"/>
              <a:t>How and to what extent are political participation and party representation related?</a:t>
            </a:r>
          </a:p>
          <a:p>
            <a:endParaRPr lang="en-US" sz="2400" dirty="0"/>
          </a:p>
          <a:p>
            <a:r>
              <a:rPr lang="en-US" sz="2400" dirty="0" smtClean="0"/>
              <a:t>What forms of political participation </a:t>
            </a:r>
            <a:r>
              <a:rPr lang="en-US" sz="2400" dirty="0" smtClean="0"/>
              <a:t>relate to party </a:t>
            </a:r>
            <a:r>
              <a:rPr lang="en-US" sz="2400" dirty="0" smtClean="0"/>
              <a:t>representation? </a:t>
            </a:r>
          </a:p>
          <a:p>
            <a:endParaRPr lang="en-US" sz="2400" dirty="0" smtClean="0"/>
          </a:p>
          <a:p>
            <a:r>
              <a:rPr lang="en-US" sz="2400" dirty="0" smtClean="0"/>
              <a:t>e.g.</a:t>
            </a:r>
            <a:endParaRPr lang="en-US" sz="2400" dirty="0"/>
          </a:p>
          <a:p>
            <a:pPr marL="342900" indent="-342900">
              <a:buFont typeface="Courier New" panose="02070309020205020404" pitchFamily="49" charset="0"/>
              <a:buChar char="o"/>
            </a:pPr>
            <a:r>
              <a:rPr lang="en-US" sz="2400" dirty="0" smtClean="0"/>
              <a:t>Group voting should have an impact on the ideological diversity of parties in government…</a:t>
            </a:r>
          </a:p>
          <a:p>
            <a:pPr marL="342900" indent="-342900">
              <a:buFont typeface="Courier New" panose="02070309020205020404" pitchFamily="49" charset="0"/>
              <a:buChar char="o"/>
            </a:pPr>
            <a:r>
              <a:rPr lang="en-US" sz="2400" dirty="0" smtClean="0"/>
              <a:t>But </a:t>
            </a:r>
            <a:r>
              <a:rPr lang="en-US" sz="2400" dirty="0" smtClean="0"/>
              <a:t>do </a:t>
            </a:r>
            <a:r>
              <a:rPr lang="en-US" sz="2400" dirty="0" smtClean="0"/>
              <a:t>non-institutional forms of participation influence the ideological diversity of these parties? </a:t>
            </a:r>
          </a:p>
          <a:p>
            <a:endParaRPr lang="en-US" sz="2400" dirty="0"/>
          </a:p>
          <a:p>
            <a:r>
              <a:rPr lang="en-US" sz="2400" dirty="0" smtClean="0"/>
              <a:t>How does party representation </a:t>
            </a:r>
            <a:r>
              <a:rPr lang="en-US" sz="2400" dirty="0" smtClean="0"/>
              <a:t>relate to political </a:t>
            </a:r>
            <a:r>
              <a:rPr lang="en-US" sz="2400" dirty="0" smtClean="0"/>
              <a:t>participation? </a:t>
            </a:r>
            <a:endParaRPr lang="en-US" sz="2200" dirty="0"/>
          </a:p>
        </p:txBody>
      </p:sp>
    </p:spTree>
    <p:extLst>
      <p:ext uri="{BB962C8B-B14F-4D97-AF65-F5344CB8AC3E}">
        <p14:creationId xmlns:p14="http://schemas.microsoft.com/office/powerpoint/2010/main" val="41261098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anvas 40"/>
          <p:cNvGrpSpPr/>
          <p:nvPr/>
        </p:nvGrpSpPr>
        <p:grpSpPr>
          <a:xfrm>
            <a:off x="477673" y="534484"/>
            <a:ext cx="10713492" cy="5566065"/>
            <a:chOff x="0" y="0"/>
            <a:chExt cx="5661025" cy="3195955"/>
          </a:xfrm>
        </p:grpSpPr>
        <p:sp>
          <p:nvSpPr>
            <p:cNvPr id="4" name="Rectangle 3"/>
            <p:cNvSpPr/>
            <p:nvPr/>
          </p:nvSpPr>
          <p:spPr>
            <a:xfrm>
              <a:off x="0" y="0"/>
              <a:ext cx="5661025" cy="3195955"/>
            </a:xfrm>
            <a:prstGeom prst="rect">
              <a:avLst/>
            </a:prstGeom>
            <a:noFill/>
          </p:spPr>
        </p:sp>
        <p:sp>
          <p:nvSpPr>
            <p:cNvPr id="5" name="Text Box 10"/>
            <p:cNvSpPr txBox="1"/>
            <p:nvPr/>
          </p:nvSpPr>
          <p:spPr>
            <a:xfrm>
              <a:off x="130085" y="1411587"/>
              <a:ext cx="971550" cy="695324"/>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Economic Inequality (E)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4"/>
            <p:cNvSpPr txBox="1"/>
            <p:nvPr/>
          </p:nvSpPr>
          <p:spPr>
            <a:xfrm>
              <a:off x="2090282" y="975521"/>
              <a:ext cx="1277325" cy="515326"/>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2000" dirty="0">
                  <a:effectLst/>
                  <a:latin typeface="Times New Roman" panose="02020603050405020304" pitchFamily="18" charset="0"/>
                  <a:ea typeface="Calibri" panose="020F0502020204030204" pitchFamily="34" charset="0"/>
                </a:rPr>
                <a:t>Political Participation (P)</a:t>
              </a:r>
              <a:endParaRPr lang="en-US" sz="2000" dirty="0">
                <a:effectLst/>
                <a:latin typeface="Times New Roman" panose="02020603050405020304" pitchFamily="18" charset="0"/>
                <a:ea typeface="Times New Roman" panose="02020603050405020304" pitchFamily="18" charset="0"/>
              </a:endParaRPr>
            </a:p>
          </p:txBody>
        </p:sp>
        <p:sp>
          <p:nvSpPr>
            <p:cNvPr id="7" name="Text Box 4"/>
            <p:cNvSpPr txBox="1"/>
            <p:nvPr/>
          </p:nvSpPr>
          <p:spPr>
            <a:xfrm>
              <a:off x="2072207" y="2027308"/>
              <a:ext cx="1295400" cy="47625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2000" dirty="0" smtClean="0">
                  <a:effectLst/>
                  <a:latin typeface="Times New Roman" panose="02020603050405020304" pitchFamily="18" charset="0"/>
                  <a:ea typeface="Calibri" panose="020F0502020204030204" pitchFamily="34" charset="0"/>
                </a:rPr>
                <a:t>Party Representation </a:t>
              </a:r>
              <a:r>
                <a:rPr lang="en-US" sz="2000" dirty="0">
                  <a:effectLst/>
                  <a:latin typeface="Times New Roman" panose="02020603050405020304" pitchFamily="18" charset="0"/>
                  <a:ea typeface="Calibri" panose="020F0502020204030204" pitchFamily="34" charset="0"/>
                </a:rPr>
                <a:t>(R)</a:t>
              </a:r>
              <a:endParaRPr lang="en-US" sz="2000" dirty="0">
                <a:effectLst/>
                <a:latin typeface="Times New Roman" panose="02020603050405020304" pitchFamily="18" charset="0"/>
                <a:ea typeface="Times New Roman" panose="02020603050405020304" pitchFamily="18" charset="0"/>
              </a:endParaRPr>
            </a:p>
          </p:txBody>
        </p:sp>
        <p:sp>
          <p:nvSpPr>
            <p:cNvPr id="8" name="Text Box 4"/>
            <p:cNvSpPr txBox="1"/>
            <p:nvPr/>
          </p:nvSpPr>
          <p:spPr>
            <a:xfrm>
              <a:off x="4053409" y="1412221"/>
              <a:ext cx="971550" cy="69469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2000" dirty="0">
                  <a:effectLst/>
                  <a:latin typeface="Times New Roman" panose="02020603050405020304" pitchFamily="18" charset="0"/>
                  <a:ea typeface="Calibri" panose="020F0502020204030204" pitchFamily="34" charset="0"/>
                </a:rPr>
                <a:t>Economic Inequality (E)</a:t>
              </a:r>
              <a:endParaRPr lang="en-US" sz="2000" dirty="0">
                <a:effectLst/>
                <a:latin typeface="Times New Roman" panose="02020603050405020304" pitchFamily="18" charset="0"/>
                <a:ea typeface="Times New Roman" panose="02020603050405020304" pitchFamily="18" charset="0"/>
              </a:endParaRPr>
            </a:p>
          </p:txBody>
        </p:sp>
        <p:sp>
          <p:nvSpPr>
            <p:cNvPr id="9" name="Text Box 22"/>
            <p:cNvSpPr txBox="1"/>
            <p:nvPr/>
          </p:nvSpPr>
          <p:spPr>
            <a:xfrm>
              <a:off x="2072209" y="316211"/>
              <a:ext cx="1295400" cy="28575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Institutions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8"/>
            <p:cNvSpPr txBox="1"/>
            <p:nvPr/>
          </p:nvSpPr>
          <p:spPr>
            <a:xfrm>
              <a:off x="2072207" y="2780276"/>
              <a:ext cx="1465874" cy="324825"/>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dirty="0" smtClean="0">
                  <a:effectLst/>
                  <a:latin typeface="Times New Roman" panose="02020603050405020304" pitchFamily="18" charset="0"/>
                  <a:ea typeface="Calibri" panose="020F0502020204030204" pitchFamily="34" charset="0"/>
                </a:rPr>
                <a:t>Institutions</a:t>
              </a:r>
              <a:endParaRPr lang="en-US" sz="2800" dirty="0">
                <a:effectLst/>
                <a:latin typeface="Times New Roman" panose="02020603050405020304" pitchFamily="18" charset="0"/>
                <a:ea typeface="Times New Roman" panose="02020603050405020304" pitchFamily="18" charset="0"/>
              </a:endParaRPr>
            </a:p>
          </p:txBody>
        </p:sp>
        <p:sp>
          <p:nvSpPr>
            <p:cNvPr id="11" name="Bent Arrow 10"/>
            <p:cNvSpPr/>
            <p:nvPr/>
          </p:nvSpPr>
          <p:spPr>
            <a:xfrm>
              <a:off x="549220" y="1236209"/>
              <a:ext cx="1541063" cy="175194"/>
            </a:xfrm>
            <a:prstGeom prst="bentArrow">
              <a:avLst/>
            </a:prstGeom>
            <a:solidFill>
              <a:sysClr val="windowText" lastClr="000000"/>
            </a:solidFill>
            <a:ln w="63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Bent Arrow 11"/>
            <p:cNvSpPr/>
            <p:nvPr/>
          </p:nvSpPr>
          <p:spPr>
            <a:xfrm flipV="1">
              <a:off x="549147" y="2106912"/>
              <a:ext cx="1513482" cy="163275"/>
            </a:xfrm>
            <a:prstGeom prst="bentArrow">
              <a:avLst/>
            </a:prstGeom>
            <a:solidFill>
              <a:sysClr val="windowText" lastClr="000000"/>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Up-Down Arrow 12"/>
            <p:cNvSpPr/>
            <p:nvPr/>
          </p:nvSpPr>
          <p:spPr>
            <a:xfrm>
              <a:off x="2692039" y="1490642"/>
              <a:ext cx="104974" cy="536438"/>
            </a:xfrm>
            <a:prstGeom prst="upDownArrow">
              <a:avLst/>
            </a:prstGeom>
            <a:solidFill>
              <a:sysClr val="windowText" lastClr="000000"/>
            </a:solidFill>
            <a:ln w="63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Down Arrow 13"/>
            <p:cNvSpPr/>
            <p:nvPr/>
          </p:nvSpPr>
          <p:spPr>
            <a:xfrm>
              <a:off x="2692309" y="601959"/>
              <a:ext cx="104774" cy="351450"/>
            </a:xfrm>
            <a:prstGeom prst="downArrow">
              <a:avLst/>
            </a:prstGeom>
            <a:no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Up Arrow 14"/>
            <p:cNvSpPr/>
            <p:nvPr/>
          </p:nvSpPr>
          <p:spPr>
            <a:xfrm>
              <a:off x="2692309" y="2516082"/>
              <a:ext cx="104774" cy="334010"/>
            </a:xfrm>
            <a:prstGeom prst="upArrow">
              <a:avLst/>
            </a:prstGeom>
            <a:no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Text Box 8"/>
            <p:cNvSpPr txBox="1"/>
            <p:nvPr/>
          </p:nvSpPr>
          <p:spPr>
            <a:xfrm>
              <a:off x="3910534" y="839111"/>
              <a:ext cx="1295400" cy="28575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US" dirty="0" smtClean="0">
                  <a:effectLst/>
                  <a:latin typeface="Times New Roman" panose="02020603050405020304" pitchFamily="18" charset="0"/>
                  <a:ea typeface="Calibri" panose="020F0502020204030204" pitchFamily="34" charset="0"/>
                </a:rPr>
                <a:t>Institutions</a:t>
              </a:r>
              <a:endParaRPr lang="en-US" sz="2800" dirty="0">
                <a:effectLst/>
                <a:latin typeface="Times New Roman" panose="02020603050405020304" pitchFamily="18" charset="0"/>
                <a:ea typeface="Times New Roman" panose="02020603050405020304" pitchFamily="18" charset="0"/>
              </a:endParaRPr>
            </a:p>
          </p:txBody>
        </p:sp>
        <p:sp>
          <p:nvSpPr>
            <p:cNvPr id="17" name="Down Arrow 16"/>
            <p:cNvSpPr/>
            <p:nvPr/>
          </p:nvSpPr>
          <p:spPr>
            <a:xfrm>
              <a:off x="4453459" y="1060432"/>
              <a:ext cx="104140" cy="351155"/>
            </a:xfrm>
            <a:prstGeom prst="downArrow">
              <a:avLst/>
            </a:prstGeom>
            <a:no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Elbow Connector 17"/>
            <p:cNvCxnSpPr/>
            <p:nvPr/>
          </p:nvCxnSpPr>
          <p:spPr>
            <a:xfrm>
              <a:off x="3367523" y="1124807"/>
              <a:ext cx="685786" cy="477280"/>
            </a:xfrm>
            <a:prstGeom prst="bentConnector3">
              <a:avLst/>
            </a:prstGeom>
            <a:noFill/>
            <a:ln w="28575" cap="flat" cmpd="sng" algn="ctr">
              <a:solidFill>
                <a:sysClr val="windowText" lastClr="000000"/>
              </a:solidFill>
              <a:prstDash val="solid"/>
              <a:tailEnd type="arrow"/>
            </a:ln>
            <a:effectLst/>
          </p:spPr>
        </p:cxnSp>
        <p:cxnSp>
          <p:nvCxnSpPr>
            <p:cNvPr id="19" name="Elbow Connector 18"/>
            <p:cNvCxnSpPr/>
            <p:nvPr/>
          </p:nvCxnSpPr>
          <p:spPr>
            <a:xfrm flipV="1">
              <a:off x="3367439" y="1938637"/>
              <a:ext cx="685570" cy="463339"/>
            </a:xfrm>
            <a:prstGeom prst="bentConnector3">
              <a:avLst/>
            </a:prstGeom>
            <a:noFill/>
            <a:ln w="28575" cap="flat" cmpd="sng" algn="ctr">
              <a:solidFill>
                <a:sysClr val="windowText" lastClr="000000"/>
              </a:solidFill>
              <a:prstDash val="solid"/>
              <a:tailEnd type="arrow"/>
            </a:ln>
            <a:effectLst/>
          </p:spPr>
        </p:cxnSp>
        <p:sp>
          <p:nvSpPr>
            <p:cNvPr id="20" name="Right Arrow 19"/>
            <p:cNvSpPr/>
            <p:nvPr/>
          </p:nvSpPr>
          <p:spPr>
            <a:xfrm>
              <a:off x="2752213" y="1709800"/>
              <a:ext cx="1300896" cy="10278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Text Box 37"/>
            <p:cNvSpPr txBox="1"/>
            <p:nvPr/>
          </p:nvSpPr>
          <p:spPr>
            <a:xfrm>
              <a:off x="2872640" y="1658316"/>
              <a:ext cx="883147" cy="242221"/>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VOICE (V)</a:t>
              </a:r>
              <a:endParaRPr lang="en-US" sz="2000" dirty="0">
                <a:effectLst/>
                <a:ea typeface="Calibri" panose="020F0502020204030204" pitchFamily="34" charset="0"/>
                <a:cs typeface="Times New Roman" panose="02020603050405020304" pitchFamily="18" charset="0"/>
              </a:endParaRPr>
            </a:p>
          </p:txBody>
        </p:sp>
        <p:sp>
          <p:nvSpPr>
            <p:cNvPr id="22" name="Right Arrow 21"/>
            <p:cNvSpPr/>
            <p:nvPr/>
          </p:nvSpPr>
          <p:spPr>
            <a:xfrm>
              <a:off x="1101450" y="1709595"/>
              <a:ext cx="1590653" cy="102276"/>
            </a:xfrm>
            <a:prstGeom prst="rightArrow">
              <a:avLst/>
            </a:prstGeom>
            <a:solidFill>
              <a:sysClr val="windowText" lastClr="000000"/>
            </a:solidFill>
            <a:ln w="25400" cap="flat" cmpd="sng" algn="ctr">
              <a:solidFill>
                <a:sysClr val="windowText" lastClr="00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 name="Rectangle 22"/>
            <p:cNvSpPr/>
            <p:nvPr/>
          </p:nvSpPr>
          <p:spPr>
            <a:xfrm>
              <a:off x="4106" y="332365"/>
              <a:ext cx="3751682" cy="2837815"/>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4" name="Rectangle 23"/>
            <p:cNvSpPr/>
            <p:nvPr/>
          </p:nvSpPr>
          <p:spPr>
            <a:xfrm>
              <a:off x="1905000" y="66639"/>
              <a:ext cx="3724275" cy="2971823"/>
            </a:xfrm>
            <a:prstGeom prst="rect">
              <a:avLst/>
            </a:prstGeom>
            <a:no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5" name="Text Box 22"/>
            <p:cNvSpPr txBox="1"/>
            <p:nvPr/>
          </p:nvSpPr>
          <p:spPr>
            <a:xfrm>
              <a:off x="0" y="532425"/>
              <a:ext cx="1161415" cy="24257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US" sz="2000" b="1" dirty="0">
                  <a:effectLst/>
                  <a:latin typeface="Times New Roman" panose="02020603050405020304" pitchFamily="18" charset="0"/>
                  <a:ea typeface="Calibri" panose="020F0502020204030204" pitchFamily="34" charset="0"/>
                </a:rPr>
                <a:t>Effects of E on V </a:t>
              </a:r>
              <a:endParaRPr lang="en-US" sz="3200" dirty="0">
                <a:effectLst/>
                <a:latin typeface="Times New Roman" panose="02020603050405020304" pitchFamily="18" charset="0"/>
                <a:ea typeface="Times New Roman" panose="02020603050405020304" pitchFamily="18" charset="0"/>
              </a:endParaRPr>
            </a:p>
          </p:txBody>
        </p:sp>
        <p:sp>
          <p:nvSpPr>
            <p:cNvPr id="26" name="Text Box 22"/>
            <p:cNvSpPr txBox="1"/>
            <p:nvPr/>
          </p:nvSpPr>
          <p:spPr>
            <a:xfrm>
              <a:off x="4002178" y="180000"/>
              <a:ext cx="1161415" cy="24257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US" sz="2000" b="1" dirty="0">
                  <a:effectLst/>
                  <a:latin typeface="Times New Roman" panose="02020603050405020304" pitchFamily="18" charset="0"/>
                  <a:ea typeface="Calibri" panose="020F0502020204030204" pitchFamily="34" charset="0"/>
                </a:rPr>
                <a:t>Effects of V on E </a:t>
              </a:r>
              <a:endParaRPr lang="en-US" sz="3200" dirty="0">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12060813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p:nvPr/>
        </p:nvSpPr>
        <p:spPr>
          <a:xfrm>
            <a:off x="586850" y="423075"/>
            <a:ext cx="11191200" cy="5949000"/>
          </a:xfrm>
          <a:prstGeom prst="rect">
            <a:avLst/>
          </a:prstGeom>
          <a:noFill/>
          <a:ln>
            <a:noFill/>
          </a:ln>
        </p:spPr>
        <p:txBody>
          <a:bodyPr wrap="square" lIns="91425" tIns="45700" rIns="91425" bIns="45700" anchor="t" anchorCtr="0">
            <a:noAutofit/>
          </a:bodyPr>
          <a:lstStyle/>
          <a:p>
            <a:pPr algn="ctr">
              <a:buSzPct val="25000"/>
            </a:pPr>
            <a:r>
              <a:rPr lang="pl-PL" sz="3200" b="1" kern="0" dirty="0">
                <a:solidFill>
                  <a:srgbClr val="000000"/>
                </a:solidFill>
                <a:latin typeface="Calibri"/>
                <a:ea typeface="Calibri"/>
                <a:cs typeface="Calibri"/>
                <a:sym typeface="Calibri"/>
              </a:rPr>
              <a:t>Measurement Considerations </a:t>
            </a:r>
          </a:p>
          <a:p>
            <a:endParaRPr sz="1600" kern="0" dirty="0">
              <a:solidFill>
                <a:srgbClr val="000000"/>
              </a:solidFill>
              <a:latin typeface="Calibri"/>
              <a:ea typeface="Calibri"/>
              <a:cs typeface="Calibri"/>
              <a:sym typeface="Calibri"/>
            </a:endParaRPr>
          </a:p>
          <a:p>
            <a:pPr marL="342900" indent="-342900">
              <a:buClr>
                <a:srgbClr val="000000"/>
              </a:buClr>
              <a:buSzPct val="100000"/>
              <a:buFont typeface="Arial"/>
              <a:buChar char="•"/>
            </a:pPr>
            <a:r>
              <a:rPr lang="pl-PL" sz="3200" kern="0" dirty="0">
                <a:solidFill>
                  <a:srgbClr val="000000"/>
                </a:solidFill>
                <a:latin typeface="Calibri"/>
                <a:ea typeface="Calibri"/>
                <a:cs typeface="Calibri"/>
                <a:sym typeface="Calibri"/>
              </a:rPr>
              <a:t>Time span of analysis: 1990s to 2015</a:t>
            </a:r>
          </a:p>
          <a:p>
            <a:endParaRPr sz="2000" kern="0" dirty="0">
              <a:solidFill>
                <a:srgbClr val="000000"/>
              </a:solidFill>
              <a:latin typeface="Calibri"/>
              <a:ea typeface="Calibri"/>
              <a:cs typeface="Calibri"/>
              <a:sym typeface="Calibri"/>
            </a:endParaRPr>
          </a:p>
          <a:p>
            <a:pPr marL="342900" indent="-342900">
              <a:buClr>
                <a:srgbClr val="000000"/>
              </a:buClr>
              <a:buSzPct val="100000"/>
              <a:buFont typeface="Arial"/>
              <a:buChar char="•"/>
            </a:pPr>
            <a:r>
              <a:rPr lang="pl-PL" sz="3200" kern="0" dirty="0">
                <a:solidFill>
                  <a:srgbClr val="000000"/>
                </a:solidFill>
                <a:latin typeface="Calibri"/>
                <a:ea typeface="Calibri"/>
                <a:cs typeface="Calibri"/>
                <a:sym typeface="Calibri"/>
              </a:rPr>
              <a:t>Thinking cross-national: Functional equivalence, and the data situation varies by </a:t>
            </a:r>
            <a:r>
              <a:rPr lang="pl-PL" sz="3200" kern="0" dirty="0" smtClean="0">
                <a:solidFill>
                  <a:srgbClr val="000000"/>
                </a:solidFill>
                <a:latin typeface="Calibri"/>
                <a:ea typeface="Calibri"/>
                <a:cs typeface="Calibri"/>
                <a:sym typeface="Calibri"/>
              </a:rPr>
              <a:t>country</a:t>
            </a:r>
            <a:endParaRPr lang="en-US" sz="3200" kern="0" dirty="0" smtClean="0">
              <a:solidFill>
                <a:srgbClr val="000000"/>
              </a:solidFill>
              <a:latin typeface="Calibri"/>
              <a:ea typeface="Calibri"/>
              <a:cs typeface="Calibri"/>
              <a:sym typeface="Calibri"/>
            </a:endParaRPr>
          </a:p>
          <a:p>
            <a:pPr marL="342900" indent="-342900">
              <a:buClr>
                <a:srgbClr val="000000"/>
              </a:buClr>
              <a:buSzPct val="100000"/>
              <a:buFont typeface="Arial"/>
              <a:buChar char="•"/>
            </a:pPr>
            <a:endParaRPr sz="2000" kern="0" dirty="0">
              <a:solidFill>
                <a:srgbClr val="000000"/>
              </a:solidFill>
              <a:latin typeface="Calibri"/>
              <a:ea typeface="Calibri"/>
              <a:cs typeface="Calibri"/>
              <a:sym typeface="Calibri"/>
            </a:endParaRPr>
          </a:p>
          <a:p>
            <a:pPr marL="342900" indent="-342900">
              <a:buClr>
                <a:srgbClr val="000000"/>
              </a:buClr>
              <a:buSzPct val="100000"/>
              <a:buFont typeface="Arial"/>
              <a:buChar char="•"/>
            </a:pPr>
            <a:r>
              <a:rPr lang="pl-PL" sz="3200" kern="0" dirty="0">
                <a:solidFill>
                  <a:srgbClr val="000000"/>
                </a:solidFill>
                <a:latin typeface="Calibri"/>
                <a:ea typeface="Calibri"/>
                <a:cs typeface="Calibri"/>
                <a:sym typeface="Calibri"/>
              </a:rPr>
              <a:t>Thinking across time: To account for </a:t>
            </a:r>
            <a:r>
              <a:rPr lang="pl-PL" sz="3200" kern="0" dirty="0" smtClean="0">
                <a:solidFill>
                  <a:srgbClr val="000000"/>
                </a:solidFill>
                <a:latin typeface="Calibri"/>
                <a:ea typeface="Calibri"/>
                <a:cs typeface="Calibri"/>
                <a:sym typeface="Calibri"/>
              </a:rPr>
              <a:t>lag </a:t>
            </a:r>
            <a:r>
              <a:rPr lang="pl-PL" sz="3200" kern="0" dirty="0">
                <a:solidFill>
                  <a:srgbClr val="000000"/>
                </a:solidFill>
                <a:latin typeface="Calibri"/>
                <a:ea typeface="Calibri"/>
                <a:cs typeface="Calibri"/>
                <a:sym typeface="Calibri"/>
              </a:rPr>
              <a:t>effects in the relationship between economic and political inequalities</a:t>
            </a:r>
          </a:p>
          <a:p>
            <a:pPr marL="342900" indent="-342900">
              <a:buClr>
                <a:srgbClr val="000000"/>
              </a:buClr>
              <a:buFont typeface="Arial"/>
              <a:buNone/>
            </a:pPr>
            <a:endParaRPr sz="2000" kern="0" dirty="0">
              <a:solidFill>
                <a:srgbClr val="000000"/>
              </a:solidFill>
              <a:latin typeface="Calibri"/>
              <a:ea typeface="Calibri"/>
              <a:cs typeface="Calibri"/>
              <a:sym typeface="Calibri"/>
            </a:endParaRPr>
          </a:p>
          <a:p>
            <a:pPr marL="342900" indent="-342900">
              <a:buClr>
                <a:srgbClr val="000000"/>
              </a:buClr>
              <a:buSzPct val="100000"/>
              <a:buFont typeface="Arial"/>
              <a:buChar char="•"/>
            </a:pPr>
            <a:r>
              <a:rPr lang="pl-PL" sz="3200" kern="0" dirty="0">
                <a:solidFill>
                  <a:srgbClr val="000000"/>
                </a:solidFill>
                <a:latin typeface="Calibri"/>
                <a:ea typeface="Calibri"/>
                <a:cs typeface="Calibri"/>
                <a:sym typeface="Calibri"/>
              </a:rPr>
              <a:t>Levels of Voice and Inequalities of Voice</a:t>
            </a:r>
          </a:p>
          <a:p>
            <a:pPr marL="342900" indent="-342900">
              <a:buClr>
                <a:srgbClr val="000000"/>
              </a:buClr>
              <a:buFont typeface="Arial"/>
              <a:buNone/>
            </a:pPr>
            <a:endParaRPr sz="2000" kern="0" dirty="0">
              <a:solidFill>
                <a:srgbClr val="000000"/>
              </a:solidFill>
              <a:latin typeface="Calibri"/>
              <a:ea typeface="Calibri"/>
              <a:cs typeface="Calibri"/>
              <a:sym typeface="Calibri"/>
            </a:endParaRPr>
          </a:p>
          <a:p>
            <a:pPr marL="342900" indent="-342900">
              <a:buClr>
                <a:srgbClr val="000000"/>
              </a:buClr>
              <a:buSzPct val="100000"/>
              <a:buFont typeface="Arial"/>
              <a:buChar char="•"/>
            </a:pPr>
            <a:r>
              <a:rPr lang="pl-PL" sz="3200" kern="0" dirty="0">
                <a:solidFill>
                  <a:srgbClr val="000000"/>
                </a:solidFill>
                <a:latin typeface="Calibri"/>
                <a:ea typeface="Calibri"/>
                <a:cs typeface="Calibri"/>
                <a:sym typeface="Calibri"/>
              </a:rPr>
              <a:t>Combining measures of political participation and party representation</a:t>
            </a:r>
          </a:p>
        </p:txBody>
      </p:sp>
    </p:spTree>
    <p:extLst>
      <p:ext uri="{BB962C8B-B14F-4D97-AF65-F5344CB8AC3E}">
        <p14:creationId xmlns:p14="http://schemas.microsoft.com/office/powerpoint/2010/main" val="38480002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609" y="334851"/>
            <a:ext cx="11475076" cy="6340197"/>
          </a:xfrm>
          <a:prstGeom prst="rect">
            <a:avLst/>
          </a:prstGeom>
          <a:noFill/>
        </p:spPr>
        <p:txBody>
          <a:bodyPr wrap="square" rtlCol="0">
            <a:spAutoFit/>
          </a:bodyPr>
          <a:lstStyle/>
          <a:p>
            <a:pPr algn="ctr"/>
            <a:r>
              <a:rPr lang="pl-PL" sz="2800" b="1" dirty="0" smtClean="0"/>
              <a:t>Some issues in measuring voice in terms of...</a:t>
            </a:r>
          </a:p>
          <a:p>
            <a:pPr algn="ctr"/>
            <a:endParaRPr lang="pl-PL" dirty="0"/>
          </a:p>
          <a:p>
            <a:r>
              <a:rPr lang="pl-PL" sz="2400" u="sng" dirty="0"/>
              <a:t>Political </a:t>
            </a:r>
            <a:r>
              <a:rPr lang="pl-PL" sz="2400" u="sng" dirty="0" smtClean="0"/>
              <a:t>Participation</a:t>
            </a:r>
          </a:p>
          <a:p>
            <a:endParaRPr lang="pl-PL" sz="2400" dirty="0"/>
          </a:p>
          <a:p>
            <a:pPr marL="342900" indent="-342900">
              <a:buFont typeface="Arial" panose="020B0604020202020204" pitchFamily="34" charset="0"/>
              <a:buChar char="•"/>
            </a:pPr>
            <a:r>
              <a:rPr lang="pl-PL" sz="2400" dirty="0" smtClean="0"/>
              <a:t>Forms of Participation: Institutional (voting, membership or working in a party, contacting a politician) and Non-institutional (signing a petition, attending a demonstration, political consumerism)</a:t>
            </a:r>
          </a:p>
          <a:p>
            <a:pPr marL="285750" indent="-285750">
              <a:buFont typeface="Arial" panose="020B0604020202020204" pitchFamily="34" charset="0"/>
              <a:buChar char="•"/>
            </a:pPr>
            <a:endParaRPr lang="pl-PL" sz="2400" dirty="0" smtClean="0"/>
          </a:p>
          <a:p>
            <a:pPr marL="342900" indent="-342900">
              <a:buFont typeface="Arial" panose="020B0604020202020204" pitchFamily="34" charset="0"/>
              <a:buChar char="•"/>
            </a:pPr>
            <a:r>
              <a:rPr lang="pl-PL" sz="2400" dirty="0" smtClean="0"/>
              <a:t>As a Macro Measure: </a:t>
            </a:r>
          </a:p>
          <a:p>
            <a:endParaRPr lang="pl-PL" sz="2400" dirty="0" smtClean="0"/>
          </a:p>
          <a:p>
            <a:pPr lvl="1"/>
            <a:r>
              <a:rPr lang="pl-PL" sz="2400" dirty="0" smtClean="0"/>
              <a:t>-- Inequality between whom? Between those who participate and those who do not? By ”degree” of participation? Can we measure the political inequality of voice of a whole society by what proportion participates and what proportion does not?</a:t>
            </a:r>
          </a:p>
          <a:p>
            <a:pPr marL="285750" indent="-285750">
              <a:buFont typeface="Arial" panose="020B0604020202020204" pitchFamily="34" charset="0"/>
              <a:buChar char="•"/>
            </a:pPr>
            <a:endParaRPr lang="pl-PL" sz="2400" dirty="0"/>
          </a:p>
          <a:p>
            <a:pPr lvl="1"/>
            <a:r>
              <a:rPr lang="pl-PL" sz="2400" dirty="0" smtClean="0"/>
              <a:t>-- Participation by subgroups, e.g. Socio-economic (income, education, class), Social (gender, age, ethnicity), Political values (political ideologies, role of government in society) and so on.</a:t>
            </a:r>
            <a:endParaRPr lang="en-US" dirty="0"/>
          </a:p>
        </p:txBody>
      </p:sp>
    </p:spTree>
    <p:extLst>
      <p:ext uri="{BB962C8B-B14F-4D97-AF65-F5344CB8AC3E}">
        <p14:creationId xmlns:p14="http://schemas.microsoft.com/office/powerpoint/2010/main" val="21866093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730" y="347730"/>
            <a:ext cx="11475076" cy="5509200"/>
          </a:xfrm>
          <a:prstGeom prst="rect">
            <a:avLst/>
          </a:prstGeom>
          <a:noFill/>
        </p:spPr>
        <p:txBody>
          <a:bodyPr wrap="square" rtlCol="0">
            <a:spAutoFit/>
          </a:bodyPr>
          <a:lstStyle/>
          <a:p>
            <a:pPr algn="ctr"/>
            <a:r>
              <a:rPr lang="pl-PL" sz="2800" b="1" dirty="0" smtClean="0"/>
              <a:t>Some issues in measuring voice in terms of...</a:t>
            </a:r>
          </a:p>
          <a:p>
            <a:endParaRPr lang="pl-PL" dirty="0"/>
          </a:p>
          <a:p>
            <a:r>
              <a:rPr lang="pl-PL" sz="2400" u="sng" dirty="0" smtClean="0"/>
              <a:t>Party Representation</a:t>
            </a:r>
          </a:p>
          <a:p>
            <a:endParaRPr lang="pl-PL" dirty="0"/>
          </a:p>
          <a:p>
            <a:pPr marL="342900" indent="-342900">
              <a:buFont typeface="Arial" panose="020B0604020202020204" pitchFamily="34" charset="0"/>
              <a:buChar char="•"/>
            </a:pPr>
            <a:r>
              <a:rPr lang="pl-PL" sz="2400" dirty="0" smtClean="0"/>
              <a:t>Most cross-national studies on party representation focus on issue/ideological congruence using left-right </a:t>
            </a:r>
            <a:r>
              <a:rPr lang="pl-PL" sz="2400" dirty="0" smtClean="0"/>
              <a:t>scales</a:t>
            </a:r>
            <a:r>
              <a:rPr lang="en-US" sz="2400" dirty="0" smtClean="0"/>
              <a:t> (</a:t>
            </a:r>
            <a:r>
              <a:rPr lang="pl-PL" sz="2400" dirty="0" smtClean="0"/>
              <a:t>Golder </a:t>
            </a:r>
            <a:r>
              <a:rPr lang="pl-PL" sz="2400" dirty="0"/>
              <a:t>and Stramski </a:t>
            </a:r>
            <a:r>
              <a:rPr lang="pl-PL" sz="2400" dirty="0" smtClean="0"/>
              <a:t>2010</a:t>
            </a:r>
            <a:r>
              <a:rPr lang="en-US" sz="2400" dirty="0" smtClean="0"/>
              <a:t>)</a:t>
            </a:r>
            <a:r>
              <a:rPr lang="pl-PL" sz="2400" dirty="0" smtClean="0"/>
              <a:t>, </a:t>
            </a:r>
            <a:r>
              <a:rPr lang="pl-PL" sz="2400" dirty="0" smtClean="0"/>
              <a:t>but there are considerable problems with:</a:t>
            </a:r>
          </a:p>
          <a:p>
            <a:endParaRPr lang="pl-PL" sz="2400" dirty="0" smtClean="0"/>
          </a:p>
          <a:p>
            <a:pPr marL="800100" lvl="1" indent="-342900">
              <a:buFont typeface="Courier New" panose="02070309020205020404" pitchFamily="49" charset="0"/>
              <a:buChar char="o"/>
            </a:pPr>
            <a:r>
              <a:rPr lang="pl-PL" sz="2400" dirty="0" smtClean="0"/>
              <a:t>Limited data availability (e.g. best cross-national data are Comparative Study of </a:t>
            </a:r>
            <a:r>
              <a:rPr lang="pl-PL" sz="2400" dirty="0"/>
              <a:t>Electoral </a:t>
            </a:r>
            <a:r>
              <a:rPr lang="pl-PL" sz="2400" dirty="0" smtClean="0"/>
              <a:t>Systems and </a:t>
            </a:r>
            <a:r>
              <a:rPr lang="en-US" sz="2400" dirty="0" smtClean="0"/>
              <a:t>the PRIEDEU </a:t>
            </a:r>
            <a:r>
              <a:rPr lang="en-US" sz="2400" dirty="0"/>
              <a:t>project</a:t>
            </a:r>
            <a:r>
              <a:rPr lang="pl-PL" sz="2400" dirty="0" smtClean="0"/>
              <a:t>)</a:t>
            </a:r>
          </a:p>
          <a:p>
            <a:pPr marL="800100" lvl="1" indent="-342900">
              <a:buFont typeface="Courier New" panose="02070309020205020404" pitchFamily="49" charset="0"/>
              <a:buChar char="o"/>
            </a:pPr>
            <a:r>
              <a:rPr lang="en-US" sz="2400" dirty="0" smtClean="0"/>
              <a:t>Questions about the v</a:t>
            </a:r>
            <a:r>
              <a:rPr lang="pl-PL" sz="2400" dirty="0" smtClean="0"/>
              <a:t>alidity </a:t>
            </a:r>
            <a:r>
              <a:rPr lang="pl-PL" sz="2400" dirty="0" smtClean="0"/>
              <a:t>of left/right scales (e.g. Budge 2000)</a:t>
            </a:r>
          </a:p>
          <a:p>
            <a:pPr marL="342900" indent="-342900">
              <a:buFont typeface="Arial" panose="020B0604020202020204" pitchFamily="34" charset="0"/>
              <a:buChar char="•"/>
            </a:pPr>
            <a:endParaRPr lang="pl-PL" sz="2400" dirty="0"/>
          </a:p>
          <a:p>
            <a:pPr marL="342900" indent="-342900">
              <a:buFont typeface="Arial" panose="020B0604020202020204" pitchFamily="34" charset="0"/>
              <a:buChar char="•"/>
            </a:pPr>
            <a:r>
              <a:rPr lang="pl-PL" sz="2400" dirty="0" smtClean="0"/>
              <a:t>Alternatively, we can focus on the </a:t>
            </a:r>
            <a:r>
              <a:rPr lang="en-US" sz="2400" dirty="0" smtClean="0"/>
              <a:t>difference between the diversity of the parties </a:t>
            </a:r>
            <a:r>
              <a:rPr lang="en-US" sz="2400" dirty="0"/>
              <a:t>in </a:t>
            </a:r>
            <a:r>
              <a:rPr lang="en-US" sz="2400" dirty="0" smtClean="0"/>
              <a:t>government </a:t>
            </a:r>
            <a:r>
              <a:rPr lang="en-US" sz="2400" dirty="0"/>
              <a:t>and the </a:t>
            </a:r>
            <a:r>
              <a:rPr lang="en-US" sz="2400" dirty="0" smtClean="0"/>
              <a:t>diversity of </a:t>
            </a:r>
            <a:r>
              <a:rPr lang="en-US" sz="2400" dirty="0"/>
              <a:t>peoples’ party </a:t>
            </a:r>
            <a:r>
              <a:rPr lang="en-US" sz="2400" dirty="0" smtClean="0"/>
              <a:t>preferences </a:t>
            </a:r>
            <a:r>
              <a:rPr lang="en-US" sz="2400" dirty="0"/>
              <a:t>(that </a:t>
            </a:r>
            <a:r>
              <a:rPr lang="pl-PL" sz="2400" dirty="0"/>
              <a:t>feel close </a:t>
            </a:r>
            <a:r>
              <a:rPr lang="pl-PL" sz="2400" dirty="0" smtClean="0"/>
              <a:t>to or </a:t>
            </a:r>
            <a:r>
              <a:rPr lang="pl-PL" sz="2400" dirty="0"/>
              <a:t>voted </a:t>
            </a:r>
            <a:r>
              <a:rPr lang="pl-PL" sz="2400" dirty="0" smtClean="0"/>
              <a:t>for </a:t>
            </a:r>
            <a:r>
              <a:rPr lang="pl-PL" sz="2400" dirty="0"/>
              <a:t>a </a:t>
            </a:r>
            <a:r>
              <a:rPr lang="pl-PL" sz="2400" dirty="0" smtClean="0"/>
              <a:t>party</a:t>
            </a:r>
            <a:r>
              <a:rPr lang="en-US" sz="2400" dirty="0" smtClean="0"/>
              <a:t>, as revealed in surveys</a:t>
            </a:r>
            <a:r>
              <a:rPr lang="pl-PL" sz="2400" dirty="0" smtClean="0"/>
              <a:t>). </a:t>
            </a:r>
            <a:endParaRPr lang="en-US" dirty="0"/>
          </a:p>
        </p:txBody>
      </p:sp>
    </p:spTree>
    <p:extLst>
      <p:ext uri="{BB962C8B-B14F-4D97-AF65-F5344CB8AC3E}">
        <p14:creationId xmlns:p14="http://schemas.microsoft.com/office/powerpoint/2010/main" val="2575604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37594402"/>
              </p:ext>
            </p:extLst>
          </p:nvPr>
        </p:nvGraphicFramePr>
        <p:xfrm>
          <a:off x="386893" y="400254"/>
          <a:ext cx="11345759" cy="6211809"/>
        </p:xfrm>
        <a:graphic>
          <a:graphicData uri="http://schemas.openxmlformats.org/drawingml/2006/table">
            <a:tbl>
              <a:tblPr firstRow="1" firstCol="1" bandRow="1"/>
              <a:tblGrid>
                <a:gridCol w="3937518"/>
                <a:gridCol w="4456312"/>
                <a:gridCol w="1384661"/>
                <a:gridCol w="1567268"/>
              </a:tblGrid>
              <a:tr h="925142">
                <a:tc>
                  <a:txBody>
                    <a:bodyPr/>
                    <a:lstStyle/>
                    <a:p>
                      <a:pPr algn="ctr">
                        <a:spcAft>
                          <a:spcPts val="0"/>
                        </a:spcAft>
                      </a:pPr>
                      <a:r>
                        <a:rPr lang="en-US" sz="2200" b="1" dirty="0">
                          <a:effectLst/>
                          <a:latin typeface="+mn-lt"/>
                        </a:rPr>
                        <a:t>Concept</a:t>
                      </a:r>
                      <a:endParaRPr lang="en-US" sz="2200" dirty="0">
                        <a:effectLst/>
                        <a:latin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dirty="0">
                          <a:effectLst/>
                          <a:latin typeface="+mn-lt"/>
                        </a:rPr>
                        <a:t>Dataset</a:t>
                      </a:r>
                      <a:endParaRPr lang="en-US" sz="2200" dirty="0">
                        <a:effectLst/>
                        <a:latin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dirty="0">
                          <a:effectLst/>
                          <a:latin typeface="+mn-lt"/>
                        </a:rPr>
                        <a:t>Countries</a:t>
                      </a:r>
                      <a:endParaRPr lang="en-US" sz="2200" dirty="0">
                        <a:effectLst/>
                        <a:latin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dirty="0">
                          <a:effectLst/>
                          <a:latin typeface="+mn-lt"/>
                        </a:rPr>
                        <a:t>Years Covered</a:t>
                      </a:r>
                      <a:endParaRPr lang="en-US" sz="2200" dirty="0">
                        <a:effectLst/>
                        <a:latin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3708">
                <a:tc>
                  <a:txBody>
                    <a:bodyPr/>
                    <a:lstStyle/>
                    <a:p>
                      <a:pPr algn="just">
                        <a:spcAft>
                          <a:spcPts val="0"/>
                        </a:spcAft>
                      </a:pPr>
                      <a:r>
                        <a:rPr lang="en-US" sz="2200" b="1" i="0" dirty="0" smtClean="0">
                          <a:effectLst/>
                          <a:latin typeface="+mn-lt"/>
                        </a:rPr>
                        <a:t>Economic </a:t>
                      </a:r>
                      <a:r>
                        <a:rPr lang="en-US" sz="2200" b="1" i="0" dirty="0">
                          <a:effectLst/>
                          <a:latin typeface="+mn-lt"/>
                        </a:rPr>
                        <a:t>Inequality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2200" dirty="0">
                          <a:effectLst/>
                          <a:latin typeface="+mn-lt"/>
                        </a:rPr>
                        <a:t>Standardized World Income Inequality Database SWIID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100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1960 - 2013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9550">
                <a:tc gridSpan="4">
                  <a:txBody>
                    <a:bodyPr/>
                    <a:lstStyle/>
                    <a:p>
                      <a:pPr algn="just">
                        <a:spcAft>
                          <a:spcPts val="0"/>
                        </a:spcAft>
                      </a:pPr>
                      <a:r>
                        <a:rPr lang="en-US" sz="2200" b="1" i="0" dirty="0" smtClean="0">
                          <a:effectLst/>
                          <a:latin typeface="+mn-lt"/>
                        </a:rPr>
                        <a:t>Political Voice: Levels and </a:t>
                      </a:r>
                      <a:r>
                        <a:rPr lang="en-US" sz="2200" b="1" i="0" dirty="0" err="1" smtClean="0">
                          <a:effectLst/>
                          <a:latin typeface="+mn-lt"/>
                        </a:rPr>
                        <a:t>Inequalit</a:t>
                      </a:r>
                      <a:r>
                        <a:rPr lang="pl-PL" sz="2200" b="1" i="0" dirty="0" smtClean="0">
                          <a:effectLst/>
                          <a:latin typeface="+mn-lt"/>
                        </a:rPr>
                        <a:t>ies</a:t>
                      </a:r>
                      <a:r>
                        <a:rPr lang="en-US" sz="2200" b="1" i="0" dirty="0" smtClean="0">
                          <a:effectLst/>
                          <a:latin typeface="+mn-lt"/>
                        </a:rPr>
                        <a:t> </a:t>
                      </a:r>
                    </a:p>
                    <a:p>
                      <a:pPr algn="just">
                        <a:spcAft>
                          <a:spcPts val="0"/>
                        </a:spcAft>
                      </a:pPr>
                      <a:endParaRPr lang="en-US" sz="2200" dirty="0">
                        <a:effectLst/>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62571">
                <a:tc>
                  <a:txBody>
                    <a:bodyPr/>
                    <a:lstStyle/>
                    <a:p>
                      <a:pPr algn="just">
                        <a:spcAft>
                          <a:spcPts val="0"/>
                        </a:spcAft>
                      </a:pPr>
                      <a:r>
                        <a:rPr lang="en-US" sz="2200" i="1" dirty="0">
                          <a:effectLst/>
                          <a:latin typeface="+mn-lt"/>
                        </a:rPr>
                        <a:t>Political Participation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200" dirty="0">
                          <a:effectLst/>
                          <a:latin typeface="+mn-lt"/>
                        </a:rPr>
                        <a:t>The Harmonization Dataset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120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1966 - </a:t>
                      </a:r>
                      <a:r>
                        <a:rPr lang="en-US" sz="2200" dirty="0" smtClean="0">
                          <a:effectLst/>
                          <a:latin typeface="+mn-lt"/>
                        </a:rPr>
                        <a:t>2013</a:t>
                      </a:r>
                      <a:endParaRPr lang="en-US" sz="2200" dirty="0">
                        <a:effectLst/>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8286">
                <a:tc>
                  <a:txBody>
                    <a:bodyPr/>
                    <a:lstStyle/>
                    <a:p>
                      <a:pPr>
                        <a:spcAft>
                          <a:spcPts val="0"/>
                        </a:spcAft>
                      </a:pPr>
                      <a:r>
                        <a:rPr lang="en-US" sz="2200" i="1" dirty="0">
                          <a:effectLst/>
                          <a:latin typeface="+mn-lt"/>
                        </a:rPr>
                        <a:t>Party </a:t>
                      </a:r>
                      <a:r>
                        <a:rPr lang="en-US" sz="2200" i="1" dirty="0" smtClean="0">
                          <a:effectLst/>
                          <a:latin typeface="+mn-lt"/>
                        </a:rPr>
                        <a:t>Representation</a:t>
                      </a:r>
                      <a:endParaRPr lang="en-US" sz="2200" i="1" dirty="0">
                        <a:effectLst/>
                        <a:latin typeface="+mn-lt"/>
                      </a:endParaRPr>
                    </a:p>
                    <a:p>
                      <a:pPr>
                        <a:spcAft>
                          <a:spcPts val="0"/>
                        </a:spcAft>
                      </a:pPr>
                      <a:r>
                        <a:rPr lang="en-US" sz="2200" dirty="0">
                          <a:effectLst/>
                          <a:latin typeface="+mn-lt"/>
                        </a:rPr>
                        <a:t>(a</a:t>
                      </a:r>
                      <a:r>
                        <a:rPr lang="en-US" sz="2200" dirty="0" smtClean="0">
                          <a:effectLst/>
                          <a:latin typeface="+mn-lt"/>
                        </a:rPr>
                        <a:t>)</a:t>
                      </a:r>
                      <a:r>
                        <a:rPr lang="pl-PL" sz="2200" dirty="0" smtClean="0">
                          <a:effectLst/>
                          <a:latin typeface="+mn-lt"/>
                        </a:rPr>
                        <a:t> Party preferences</a:t>
                      </a:r>
                      <a:endParaRPr lang="en-US" sz="2200" dirty="0">
                        <a:effectLst/>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200" dirty="0">
                          <a:effectLst/>
                          <a:latin typeface="+mn-lt"/>
                        </a:rPr>
                        <a:t> </a:t>
                      </a:r>
                    </a:p>
                    <a:p>
                      <a:pPr algn="just">
                        <a:spcAft>
                          <a:spcPts val="0"/>
                        </a:spcAft>
                      </a:pPr>
                      <a:r>
                        <a:rPr lang="en-US" sz="2200" dirty="0">
                          <a:effectLst/>
                          <a:latin typeface="+mn-lt"/>
                        </a:rPr>
                        <a:t>World Values Survey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50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1990 - 2014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571">
                <a:tc>
                  <a:txBody>
                    <a:bodyPr/>
                    <a:lstStyle/>
                    <a:p>
                      <a:pPr>
                        <a:spcAft>
                          <a:spcPts val="0"/>
                        </a:spcAft>
                      </a:pPr>
                      <a:r>
                        <a:rPr lang="en-US" sz="2200" dirty="0">
                          <a:effectLst/>
                          <a:latin typeface="+mn-lt"/>
                        </a:rPr>
                        <a:t>(b) Parties </a:t>
                      </a:r>
                      <a:r>
                        <a:rPr lang="pl-PL" sz="2200" dirty="0" smtClean="0">
                          <a:effectLst/>
                          <a:latin typeface="+mn-lt"/>
                        </a:rPr>
                        <a:t>in and out of government</a:t>
                      </a:r>
                      <a:endParaRPr lang="en-US" sz="2200" dirty="0">
                        <a:effectLst/>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200" dirty="0">
                          <a:effectLst/>
                          <a:latin typeface="+mn-lt"/>
                        </a:rPr>
                        <a:t>International Parliamentarian Union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a:effectLst/>
                          <a:latin typeface="+mn-lt"/>
                        </a:rPr>
                        <a:t>150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1945 - 2016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571">
                <a:tc gridSpan="4">
                  <a:txBody>
                    <a:bodyPr/>
                    <a:lstStyle/>
                    <a:p>
                      <a:pPr algn="just">
                        <a:spcAft>
                          <a:spcPts val="0"/>
                        </a:spcAft>
                      </a:pPr>
                      <a:endParaRPr lang="pl-PL" sz="2200" b="1" i="0" dirty="0" smtClean="0">
                        <a:effectLst/>
                        <a:latin typeface="+mn-lt"/>
                      </a:endParaRPr>
                    </a:p>
                    <a:p>
                      <a:pPr algn="just">
                        <a:spcAft>
                          <a:spcPts val="0"/>
                        </a:spcAft>
                      </a:pPr>
                      <a:r>
                        <a:rPr lang="en-US" sz="2200" b="1" i="0" dirty="0" smtClean="0">
                          <a:effectLst/>
                          <a:latin typeface="+mn-lt"/>
                        </a:rPr>
                        <a:t>Institutional Characteristics</a:t>
                      </a:r>
                    </a:p>
                    <a:p>
                      <a:pPr algn="just">
                        <a:spcAft>
                          <a:spcPts val="0"/>
                        </a:spcAft>
                      </a:pPr>
                      <a:endParaRPr lang="en-US" sz="2200" dirty="0">
                        <a:effectLst/>
                        <a:latin typeface="+mn-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62571">
                <a:tc>
                  <a:txBody>
                    <a:bodyPr/>
                    <a:lstStyle/>
                    <a:p>
                      <a:pPr>
                        <a:spcAft>
                          <a:spcPts val="0"/>
                        </a:spcAft>
                      </a:pPr>
                      <a:r>
                        <a:rPr lang="en-US" sz="2200">
                          <a:effectLst/>
                          <a:latin typeface="+mn-lt"/>
                        </a:rPr>
                        <a:t>Character of political institutions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200" dirty="0">
                          <a:effectLst/>
                          <a:latin typeface="+mn-lt"/>
                        </a:rPr>
                        <a:t>Quality of Government (</a:t>
                      </a:r>
                      <a:r>
                        <a:rPr lang="en-US" sz="2200" dirty="0" err="1">
                          <a:effectLst/>
                          <a:latin typeface="+mn-lt"/>
                        </a:rPr>
                        <a:t>QoG</a:t>
                      </a:r>
                      <a:r>
                        <a:rPr lang="en-US" sz="2200" dirty="0">
                          <a:effectLst/>
                          <a:latin typeface="+mn-lt"/>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100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1990 - 2015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571">
                <a:tc>
                  <a:txBody>
                    <a:bodyPr/>
                    <a:lstStyle/>
                    <a:p>
                      <a:pPr>
                        <a:spcAft>
                          <a:spcPts val="0"/>
                        </a:spcAft>
                      </a:pPr>
                      <a:r>
                        <a:rPr lang="pl-PL" sz="2200" dirty="0" smtClean="0">
                          <a:effectLst/>
                          <a:latin typeface="+mn-lt"/>
                        </a:rPr>
                        <a:t>L</a:t>
                      </a:r>
                      <a:r>
                        <a:rPr lang="en-US" sz="2200" dirty="0" err="1" smtClean="0">
                          <a:effectLst/>
                          <a:latin typeface="+mn-lt"/>
                        </a:rPr>
                        <a:t>evel</a:t>
                      </a:r>
                      <a:r>
                        <a:rPr lang="en-US" sz="2200" dirty="0" smtClean="0">
                          <a:effectLst/>
                          <a:latin typeface="+mn-lt"/>
                        </a:rPr>
                        <a:t> </a:t>
                      </a:r>
                      <a:r>
                        <a:rPr lang="en-US" sz="2200" dirty="0">
                          <a:effectLst/>
                          <a:latin typeface="+mn-lt"/>
                        </a:rPr>
                        <a:t>of democracy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200" dirty="0">
                          <a:effectLst/>
                          <a:latin typeface="+mn-lt"/>
                        </a:rPr>
                        <a:t>Freedom </a:t>
                      </a:r>
                      <a:r>
                        <a:rPr lang="en-US" sz="2200" dirty="0" smtClean="0">
                          <a:effectLst/>
                          <a:latin typeface="+mn-lt"/>
                        </a:rPr>
                        <a:t>House, Polity IV, and V-Dem</a:t>
                      </a:r>
                      <a:endParaRPr lang="en-US" sz="2200" dirty="0">
                        <a:effectLst/>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150 +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dirty="0">
                          <a:effectLst/>
                          <a:latin typeface="+mn-lt"/>
                        </a:rPr>
                        <a:t>1990 - 2015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408258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83334" y="668786"/>
            <a:ext cx="11655379" cy="706437"/>
          </a:xfrm>
        </p:spPr>
        <p:txBody>
          <a:bodyPr>
            <a:normAutofit fontScale="90000"/>
          </a:bodyPr>
          <a:lstStyle/>
          <a:p>
            <a:pPr algn="ctr"/>
            <a:r>
              <a:rPr lang="pl-PL" sz="2400" b="1" dirty="0" smtClean="0">
                <a:latin typeface="+mn-lt"/>
              </a:rPr>
              <a:t>The Harmonization Dataset (formally, the SDR Database V.1)</a:t>
            </a:r>
            <a:br>
              <a:rPr lang="pl-PL" sz="2400" b="1" dirty="0" smtClean="0">
                <a:latin typeface="+mn-lt"/>
              </a:rPr>
            </a:br>
            <a:r>
              <a:rPr lang="pl-PL" sz="2400" b="1" dirty="0">
                <a:latin typeface="+mn-lt"/>
              </a:rPr>
              <a:t/>
            </a:r>
            <a:br>
              <a:rPr lang="pl-PL" sz="2400" b="1" dirty="0">
                <a:latin typeface="+mn-lt"/>
              </a:rPr>
            </a:br>
            <a:r>
              <a:rPr lang="en-US" sz="2400" dirty="0">
                <a:latin typeface="+mn-lt"/>
              </a:rPr>
              <a:t>This is a multi-country multi-years data </a:t>
            </a:r>
            <a:r>
              <a:rPr lang="en-US" sz="2400" dirty="0" smtClean="0">
                <a:latin typeface="+mn-lt"/>
              </a:rPr>
              <a:t>set for </a:t>
            </a:r>
            <a:r>
              <a:rPr lang="en-US" sz="2400" dirty="0">
                <a:latin typeface="+mn-lt"/>
              </a:rPr>
              <a:t>comparative, cross-national research on Democracy and Political </a:t>
            </a:r>
            <a:r>
              <a:rPr lang="en-US" sz="2400" dirty="0" smtClean="0">
                <a:latin typeface="+mn-lt"/>
              </a:rPr>
              <a:t>Participation. It has </a:t>
            </a:r>
            <a:r>
              <a:rPr lang="en-US" sz="2400" i="1" dirty="0" smtClean="0">
                <a:latin typeface="+mn-lt"/>
              </a:rPr>
              <a:t>ex post</a:t>
            </a:r>
            <a:r>
              <a:rPr lang="en-US" sz="2400" dirty="0" smtClean="0">
                <a:latin typeface="+mn-lt"/>
              </a:rPr>
              <a:t> harmonized survey data for </a:t>
            </a:r>
            <a:r>
              <a:rPr lang="en-US" sz="2400" dirty="0">
                <a:latin typeface="+mn-lt"/>
              </a:rPr>
              <a:t>22 international survey projects:</a:t>
            </a:r>
            <a:r>
              <a:rPr lang="en-US" altLang="en-US" sz="2400" b="1" dirty="0">
                <a:latin typeface="+mn-lt"/>
              </a:rPr>
              <a:t/>
            </a:r>
            <a:br>
              <a:rPr lang="en-US" altLang="en-US" sz="2400" b="1" dirty="0">
                <a:latin typeface="+mn-lt"/>
              </a:rPr>
            </a:br>
            <a:r>
              <a:rPr lang="pl-PL" sz="2400" b="1" dirty="0" smtClean="0">
                <a:latin typeface="+mn-lt"/>
              </a:rPr>
              <a:t/>
            </a:r>
            <a:br>
              <a:rPr lang="pl-PL" sz="2400" b="1" dirty="0" smtClean="0">
                <a:latin typeface="+mn-lt"/>
              </a:rPr>
            </a:br>
            <a:endParaRPr lang="en-US" altLang="en-US" sz="2400" b="1"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2024932183"/>
              </p:ext>
            </p:extLst>
          </p:nvPr>
        </p:nvGraphicFramePr>
        <p:xfrm>
          <a:off x="1480739" y="1486510"/>
          <a:ext cx="9711002" cy="3913632"/>
        </p:xfrm>
        <a:graphic>
          <a:graphicData uri="http://schemas.openxmlformats.org/drawingml/2006/table">
            <a:tbl>
              <a:tblPr>
                <a:tableStyleId>{5C22544A-7EE6-4342-B048-85BDC9FD1C3A}</a:tableStyleId>
              </a:tblPr>
              <a:tblGrid>
                <a:gridCol w="4901370">
                  <a:extLst>
                    <a:ext uri="{9D8B030D-6E8A-4147-A177-3AD203B41FA5}">
                      <a16:colId xmlns:a16="http://schemas.microsoft.com/office/drawing/2014/main" xmlns="" val="20000"/>
                    </a:ext>
                  </a:extLst>
                </a:gridCol>
                <a:gridCol w="4809632">
                  <a:extLst>
                    <a:ext uri="{9D8B030D-6E8A-4147-A177-3AD203B41FA5}">
                      <a16:colId xmlns:a16="http://schemas.microsoft.com/office/drawing/2014/main" xmlns="" val="20001"/>
                    </a:ext>
                  </a:extLst>
                </a:gridCol>
              </a:tblGrid>
              <a:tr h="0">
                <a:tc>
                  <a:txBody>
                    <a:bodyPr/>
                    <a:lstStyle/>
                    <a:p>
                      <a:pPr marL="0" marR="0" indent="90170" algn="just">
                        <a:lnSpc>
                          <a:spcPct val="107000"/>
                        </a:lnSpc>
                        <a:spcBef>
                          <a:spcPts val="0"/>
                        </a:spcBef>
                        <a:spcAft>
                          <a:spcPts val="0"/>
                        </a:spcAft>
                      </a:pPr>
                      <a:r>
                        <a:rPr lang="en-US" sz="2000" dirty="0">
                          <a:effectLst/>
                        </a:rPr>
                        <a:t>Asian Barometer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International Social Justice Project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65735">
                <a:tc>
                  <a:txBody>
                    <a:bodyPr/>
                    <a:lstStyle/>
                    <a:p>
                      <a:pPr marL="0" marR="0" indent="90170">
                        <a:lnSpc>
                          <a:spcPct val="107000"/>
                        </a:lnSpc>
                        <a:spcBef>
                          <a:spcPts val="0"/>
                        </a:spcBef>
                        <a:spcAft>
                          <a:spcPts val="0"/>
                        </a:spcAft>
                      </a:pPr>
                      <a:r>
                        <a:rPr lang="en-US" sz="2000" dirty="0" err="1">
                          <a:effectLst/>
                        </a:rPr>
                        <a:t>Afrobarometer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International Social Survey </a:t>
                      </a:r>
                      <a:r>
                        <a:rPr lang="en-US" sz="2000" dirty="0" err="1">
                          <a:effectLst/>
                        </a:rPr>
                        <a:t>Programme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165735">
                <a:tc>
                  <a:txBody>
                    <a:bodyPr/>
                    <a:lstStyle/>
                    <a:p>
                      <a:pPr marL="0" marR="0" indent="90170" algn="just">
                        <a:lnSpc>
                          <a:spcPct val="107000"/>
                        </a:lnSpc>
                        <a:spcBef>
                          <a:spcPts val="0"/>
                        </a:spcBef>
                        <a:spcAft>
                          <a:spcPts val="0"/>
                        </a:spcAft>
                      </a:pPr>
                      <a:r>
                        <a:rPr lang="en-US" sz="2000" dirty="0">
                          <a:effectLst/>
                        </a:rPr>
                        <a:t>Americas Barometer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err="1">
                          <a:effectLst/>
                        </a:rPr>
                        <a:t>Latinobarometro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65735">
                <a:tc>
                  <a:txBody>
                    <a:bodyPr/>
                    <a:lstStyle/>
                    <a:p>
                      <a:pPr marL="0" marR="0" indent="90170" algn="just">
                        <a:lnSpc>
                          <a:spcPct val="107000"/>
                        </a:lnSpc>
                        <a:spcBef>
                          <a:spcPts val="0"/>
                        </a:spcBef>
                        <a:spcAft>
                          <a:spcPts val="0"/>
                        </a:spcAft>
                      </a:pPr>
                      <a:r>
                        <a:rPr lang="en-US" sz="2000" dirty="0">
                          <a:effectLst/>
                        </a:rPr>
                        <a:t>Arab Barometer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Life in Transition Survey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165735">
                <a:tc>
                  <a:txBody>
                    <a:bodyPr/>
                    <a:lstStyle/>
                    <a:p>
                      <a:pPr marL="0" marR="0" indent="90170" algn="just">
                        <a:lnSpc>
                          <a:spcPct val="107000"/>
                        </a:lnSpc>
                        <a:spcBef>
                          <a:spcPts val="0"/>
                        </a:spcBef>
                        <a:spcAft>
                          <a:spcPts val="0"/>
                        </a:spcAft>
                      </a:pPr>
                      <a:r>
                        <a:rPr lang="en-US" sz="2000" dirty="0">
                          <a:effectLst/>
                        </a:rPr>
                        <a:t>Asia Europe Survey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New Baltic Barometer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165735">
                <a:tc>
                  <a:txBody>
                    <a:bodyPr/>
                    <a:lstStyle/>
                    <a:p>
                      <a:pPr marL="0" marR="0" indent="90170" algn="just">
                        <a:lnSpc>
                          <a:spcPct val="107000"/>
                        </a:lnSpc>
                        <a:spcBef>
                          <a:spcPts val="0"/>
                        </a:spcBef>
                        <a:spcAft>
                          <a:spcPts val="0"/>
                        </a:spcAft>
                      </a:pPr>
                      <a:r>
                        <a:rPr lang="en-US" sz="2000" dirty="0">
                          <a:effectLst/>
                        </a:rPr>
                        <a:t>Caucasus Barometer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Political Action II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165735">
                <a:tc>
                  <a:txBody>
                    <a:bodyPr/>
                    <a:lstStyle/>
                    <a:p>
                      <a:pPr marL="0" marR="0" indent="90170" algn="just">
                        <a:lnSpc>
                          <a:spcPct val="107000"/>
                        </a:lnSpc>
                        <a:spcBef>
                          <a:spcPts val="0"/>
                        </a:spcBef>
                        <a:spcAft>
                          <a:spcPts val="0"/>
                        </a:spcAft>
                      </a:pPr>
                      <a:r>
                        <a:rPr lang="en-US" sz="2000" dirty="0">
                          <a:effectLst/>
                        </a:rPr>
                        <a:t>Consolidation of Democracy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Political Action - An Eight Nation Study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165735">
                <a:tc>
                  <a:txBody>
                    <a:bodyPr/>
                    <a:lstStyle/>
                    <a:p>
                      <a:pPr marL="0" marR="0" indent="90170" algn="just">
                        <a:lnSpc>
                          <a:spcPct val="107000"/>
                        </a:lnSpc>
                        <a:spcBef>
                          <a:spcPts val="0"/>
                        </a:spcBef>
                        <a:spcAft>
                          <a:spcPts val="0"/>
                        </a:spcAft>
                      </a:pPr>
                      <a:r>
                        <a:rPr lang="en-US" sz="2000" dirty="0">
                          <a:effectLst/>
                        </a:rPr>
                        <a:t>Comparative National Elections Project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Political Participation and Equality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165735">
                <a:tc>
                  <a:txBody>
                    <a:bodyPr/>
                    <a:lstStyle/>
                    <a:p>
                      <a:pPr marL="0" marR="0" indent="90170" algn="just">
                        <a:lnSpc>
                          <a:spcPct val="107000"/>
                        </a:lnSpc>
                        <a:spcBef>
                          <a:spcPts val="0"/>
                        </a:spcBef>
                        <a:spcAft>
                          <a:spcPts val="0"/>
                        </a:spcAft>
                      </a:pPr>
                      <a:r>
                        <a:rPr lang="en-US" sz="2000" dirty="0">
                          <a:effectLst/>
                        </a:rPr>
                        <a:t>Eurobarometer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Values and Political Change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165735">
                <a:tc>
                  <a:txBody>
                    <a:bodyPr/>
                    <a:lstStyle/>
                    <a:p>
                      <a:pPr marL="0" marR="0" indent="90170" algn="just">
                        <a:lnSpc>
                          <a:spcPct val="107000"/>
                        </a:lnSpc>
                        <a:spcBef>
                          <a:spcPts val="0"/>
                        </a:spcBef>
                        <a:spcAft>
                          <a:spcPts val="0"/>
                        </a:spcAft>
                      </a:pPr>
                      <a:r>
                        <a:rPr lang="en-US" sz="2000" dirty="0">
                          <a:effectLst/>
                        </a:rPr>
                        <a:t>European Quality of Life Survey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sz="2000" dirty="0">
                          <a:effectLst/>
                        </a:rPr>
                        <a:t>World Values Survey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165735">
                <a:tc>
                  <a:txBody>
                    <a:bodyPr/>
                    <a:lstStyle/>
                    <a:p>
                      <a:pPr marL="0" marR="0" indent="90170" algn="just">
                        <a:lnSpc>
                          <a:spcPct val="107000"/>
                        </a:lnSpc>
                        <a:spcBef>
                          <a:spcPts val="0"/>
                        </a:spcBef>
                        <a:spcAft>
                          <a:spcPts val="0"/>
                        </a:spcAft>
                      </a:pPr>
                      <a:r>
                        <a:rPr lang="en-US" sz="2000">
                          <a:effectLst/>
                        </a:rPr>
                        <a:t>European Social Survey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endParaRPr lang="en-US"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0">
                <a:tc>
                  <a:txBody>
                    <a:bodyPr/>
                    <a:lstStyle/>
                    <a:p>
                      <a:pPr marL="0" marR="0" indent="90170" algn="just">
                        <a:lnSpc>
                          <a:spcPct val="107000"/>
                        </a:lnSpc>
                        <a:spcBef>
                          <a:spcPts val="0"/>
                        </a:spcBef>
                        <a:spcAft>
                          <a:spcPts val="0"/>
                        </a:spcAft>
                      </a:pPr>
                      <a:r>
                        <a:rPr lang="en-US" sz="2000" dirty="0">
                          <a:effectLst/>
                        </a:rPr>
                        <a:t>European Values Study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90170" algn="just">
                        <a:lnSpc>
                          <a:spcPct val="107000"/>
                        </a:lnSpc>
                        <a:spcBef>
                          <a:spcPts val="0"/>
                        </a:spcBef>
                        <a:spcAft>
                          <a:spcPts val="0"/>
                        </a:spcAft>
                      </a:pPr>
                      <a:r>
                        <a:rPr lang="en-US" dirty="0"/>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bl>
          </a:graphicData>
        </a:graphic>
      </p:graphicFrame>
      <p:sp>
        <p:nvSpPr>
          <p:cNvPr id="2" name="Rectangle 1"/>
          <p:cNvSpPr/>
          <p:nvPr/>
        </p:nvSpPr>
        <p:spPr>
          <a:xfrm>
            <a:off x="347728" y="5511429"/>
            <a:ext cx="11526590" cy="1138773"/>
          </a:xfrm>
          <a:prstGeom prst="rect">
            <a:avLst/>
          </a:prstGeom>
        </p:spPr>
        <p:txBody>
          <a:bodyPr wrap="square">
            <a:spAutoFit/>
          </a:bodyPr>
          <a:lstStyle/>
          <a:p>
            <a:r>
              <a:rPr lang="en-US" sz="2000" dirty="0"/>
              <a:t>89 waves (i.e</a:t>
            </a:r>
            <a:r>
              <a:rPr lang="en-US" sz="2000" dirty="0" smtClean="0"/>
              <a:t>. </a:t>
            </a:r>
            <a:r>
              <a:rPr lang="en-US" sz="2000" dirty="0"/>
              <a:t>project*wave) and 1,721 national surveys (i.e. project*wave*countries)</a:t>
            </a:r>
            <a:r>
              <a:rPr lang="pl-PL" sz="2000" dirty="0"/>
              <a:t>; </a:t>
            </a:r>
            <a:r>
              <a:rPr lang="en-US" sz="2000" dirty="0"/>
              <a:t>142 countries/territories</a:t>
            </a:r>
            <a:r>
              <a:rPr lang="pl-PL" sz="2000" dirty="0"/>
              <a:t>,</a:t>
            </a:r>
            <a:r>
              <a:rPr lang="en-US" sz="2000" dirty="0"/>
              <a:t> from 1966 to 2013</a:t>
            </a:r>
            <a:r>
              <a:rPr lang="pl-PL" sz="2000" dirty="0"/>
              <a:t>. </a:t>
            </a:r>
            <a:r>
              <a:rPr lang="en-US" sz="2000" dirty="0"/>
              <a:t> </a:t>
            </a:r>
            <a:r>
              <a:rPr lang="pl-PL" sz="2000" dirty="0"/>
              <a:t>N= 2, 289,060 respondents.</a:t>
            </a:r>
            <a:endParaRPr lang="en-US" sz="2000" dirty="0"/>
          </a:p>
          <a:p>
            <a:endParaRPr lang="en-US" sz="800" dirty="0"/>
          </a:p>
          <a:p>
            <a:r>
              <a:rPr lang="en-US" sz="2000" dirty="0"/>
              <a:t>The database &amp; documentation are available via Harvard </a:t>
            </a:r>
            <a:r>
              <a:rPr lang="pl-PL" sz="2000" dirty="0"/>
              <a:t>dataverse (see also: </a:t>
            </a:r>
            <a:r>
              <a:rPr lang="en-US" sz="2000" dirty="0"/>
              <a:t>dataharmonization.org</a:t>
            </a:r>
            <a:r>
              <a:rPr lang="pl-PL" sz="2000" dirty="0"/>
              <a:t>)</a:t>
            </a:r>
            <a:endParaRPr lang="en-US" sz="2000" dirty="0"/>
          </a:p>
        </p:txBody>
      </p:sp>
    </p:spTree>
    <p:extLst>
      <p:ext uri="{BB962C8B-B14F-4D97-AF65-F5344CB8AC3E}">
        <p14:creationId xmlns:p14="http://schemas.microsoft.com/office/powerpoint/2010/main" val="1458491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714557" y="119320"/>
            <a:ext cx="11105531" cy="893403"/>
          </a:xfrm>
        </p:spPr>
        <p:txBody>
          <a:bodyPr>
            <a:normAutofit/>
          </a:bodyPr>
          <a:lstStyle/>
          <a:p>
            <a:pPr algn="ctr"/>
            <a:r>
              <a:rPr lang="en-US" sz="2400" b="1" dirty="0"/>
              <a:t>Geographical coverage before and after </a:t>
            </a:r>
            <a:r>
              <a:rPr lang="en-US" sz="2400" b="1" i="1" dirty="0" smtClean="0"/>
              <a:t>ex post </a:t>
            </a:r>
            <a:r>
              <a:rPr lang="en-US" sz="2400" b="1" dirty="0"/>
              <a:t>survey data harmonization </a:t>
            </a:r>
            <a:endParaRPr lang="pl-PL" sz="2400" b="1" dirty="0">
              <a:latin typeface="+mn-lt"/>
            </a:endParaRPr>
          </a:p>
        </p:txBody>
      </p:sp>
      <p:sp>
        <p:nvSpPr>
          <p:cNvPr id="3" name="Content Placeholder 2"/>
          <p:cNvSpPr>
            <a:spLocks noGrp="1"/>
          </p:cNvSpPr>
          <p:nvPr>
            <p:ph idx="1"/>
          </p:nvPr>
        </p:nvSpPr>
        <p:spPr>
          <a:xfrm flipV="1">
            <a:off x="838200" y="1779906"/>
            <a:ext cx="4473830" cy="45719"/>
          </a:xfrm>
        </p:spPr>
        <p:txBody>
          <a:bodyPr>
            <a:normAutofit fontScale="25000" lnSpcReduction="20000"/>
          </a:bodyPr>
          <a:lstStyle/>
          <a:p>
            <a:endParaRPr lang="en-US" dirty="0"/>
          </a:p>
        </p:txBody>
      </p:sp>
      <p:grpSp>
        <p:nvGrpSpPr>
          <p:cNvPr id="5" name="Group 4"/>
          <p:cNvGrpSpPr/>
          <p:nvPr/>
        </p:nvGrpSpPr>
        <p:grpSpPr>
          <a:xfrm>
            <a:off x="520116" y="1442907"/>
            <a:ext cx="11299972" cy="4607372"/>
            <a:chOff x="0" y="0"/>
            <a:chExt cx="5734658" cy="2273679"/>
          </a:xfrm>
        </p:grpSpPr>
        <p:sp>
          <p:nvSpPr>
            <p:cNvPr id="6" name="Text Box 6"/>
            <p:cNvSpPr txBox="1"/>
            <p:nvPr/>
          </p:nvSpPr>
          <p:spPr>
            <a:xfrm>
              <a:off x="3048000" y="1770434"/>
              <a:ext cx="2667000" cy="503245"/>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a:spcBef>
                  <a:spcPts val="0"/>
                </a:spcBef>
                <a:spcAft>
                  <a:spcPts val="1000"/>
                </a:spcAft>
              </a:pPr>
              <a:r>
                <a:rPr lang="en-US" sz="2000" b="1" i="0" dirty="0">
                  <a:solidFill>
                    <a:srgbClr val="44546A"/>
                  </a:solidFill>
                  <a:effectLst/>
                  <a:latin typeface="Arial"/>
                  <a:ea typeface="Calibri"/>
                  <a:cs typeface="Times New Roman"/>
                </a:rPr>
                <a:t>b. </a:t>
              </a:r>
              <a:r>
                <a:rPr lang="en-US" sz="2000" b="1" i="0" dirty="0" smtClean="0">
                  <a:solidFill>
                    <a:srgbClr val="44546A"/>
                  </a:solidFill>
                  <a:effectLst/>
                  <a:latin typeface="Arial"/>
                  <a:ea typeface="Calibri"/>
                  <a:cs typeface="Times New Roman"/>
                </a:rPr>
                <a:t>Harmonization </a:t>
              </a:r>
              <a:r>
                <a:rPr lang="en-US" sz="2000" b="1" i="0" dirty="0">
                  <a:solidFill>
                    <a:srgbClr val="44546A"/>
                  </a:solidFill>
                  <a:effectLst/>
                  <a:latin typeface="Arial"/>
                  <a:ea typeface="Calibri"/>
                  <a:cs typeface="Times New Roman"/>
                </a:rPr>
                <a:t>Database V.1 1966-2013 (n total = 1,721 national surveys</a:t>
              </a:r>
              <a:r>
                <a:rPr lang="en-US" sz="2000" b="1" dirty="0">
                  <a:solidFill>
                    <a:srgbClr val="44546A"/>
                  </a:solidFill>
                  <a:latin typeface="Arial"/>
                  <a:ea typeface="Calibri"/>
                  <a:cs typeface="Times New Roman"/>
                </a:rPr>
                <a:t>)</a:t>
              </a:r>
              <a:endParaRPr lang="en-US" sz="1200" i="1" dirty="0">
                <a:solidFill>
                  <a:srgbClr val="44546A"/>
                </a:solidFill>
                <a:effectLst/>
                <a:latin typeface="Calibri"/>
                <a:ea typeface="Calibri"/>
                <a:cs typeface="Times New Roman"/>
              </a:endParaRPr>
            </a:p>
          </p:txBody>
        </p:sp>
        <p:sp>
          <p:nvSpPr>
            <p:cNvPr id="7" name="Text Box 5"/>
            <p:cNvSpPr txBox="1"/>
            <p:nvPr/>
          </p:nvSpPr>
          <p:spPr>
            <a:xfrm>
              <a:off x="103761" y="1789890"/>
              <a:ext cx="2657475" cy="483789"/>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noAutofit/>
            </a:bodyPr>
            <a:lstStyle/>
            <a:p>
              <a:pPr marL="0" marR="0">
                <a:spcBef>
                  <a:spcPts val="0"/>
                </a:spcBef>
                <a:spcAft>
                  <a:spcPts val="1000"/>
                </a:spcAft>
              </a:pPr>
              <a:r>
                <a:rPr lang="en-US" sz="2000" b="1" i="0" dirty="0">
                  <a:solidFill>
                    <a:srgbClr val="44546A"/>
                  </a:solidFill>
                  <a:effectLst/>
                  <a:latin typeface="Arial"/>
                  <a:ea typeface="Calibri"/>
                  <a:cs typeface="Times New Roman"/>
                </a:rPr>
                <a:t>WVS/EVS 1981-2009 </a:t>
              </a:r>
              <a:r>
                <a:rPr lang="en-US" sz="2000" b="1" i="0" dirty="0" smtClean="0">
                  <a:solidFill>
                    <a:srgbClr val="44546A"/>
                  </a:solidFill>
                  <a:effectLst/>
                  <a:latin typeface="Arial"/>
                  <a:ea typeface="Calibri"/>
                  <a:cs typeface="Times New Roman"/>
                </a:rPr>
                <a:t>(n total </a:t>
              </a:r>
              <a:r>
                <a:rPr lang="en-US" sz="2000" b="1" i="0" dirty="0">
                  <a:solidFill>
                    <a:srgbClr val="44546A"/>
                  </a:solidFill>
                  <a:effectLst/>
                  <a:latin typeface="Arial"/>
                  <a:ea typeface="Calibri"/>
                  <a:cs typeface="Times New Roman"/>
                </a:rPr>
                <a:t>= 321 national surveys)</a:t>
              </a:r>
              <a:endParaRPr lang="en-US" sz="2000" i="1" dirty="0">
                <a:solidFill>
                  <a:srgbClr val="44546A"/>
                </a:solidFill>
                <a:effectLst/>
                <a:latin typeface="Calibri"/>
                <a:ea typeface="Calibri"/>
                <a:cs typeface="Times New Roman"/>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4783" y="0"/>
              <a:ext cx="2809875" cy="1771015"/>
            </a:xfrm>
            <a:prstGeom prst="rect">
              <a:avLst/>
            </a:prstGeom>
            <a:noFill/>
            <a:ln>
              <a:no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2619375" cy="1628775"/>
            </a:xfrm>
            <a:prstGeom prst="rect">
              <a:avLst/>
            </a:prstGeom>
            <a:noFill/>
            <a:ln>
              <a:noFill/>
            </a:ln>
          </p:spPr>
        </p:pic>
      </p:grpSp>
    </p:spTree>
    <p:extLst>
      <p:ext uri="{BB962C8B-B14F-4D97-AF65-F5344CB8AC3E}">
        <p14:creationId xmlns:p14="http://schemas.microsoft.com/office/powerpoint/2010/main" val="3291583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661736"/>
          </a:xfrm>
        </p:spPr>
        <p:txBody>
          <a:bodyPr>
            <a:normAutofit/>
          </a:bodyPr>
          <a:lstStyle/>
          <a:p>
            <a:pPr algn="ctr"/>
            <a:r>
              <a:rPr lang="en-US" sz="2300" b="1" dirty="0">
                <a:latin typeface="+mn-lt"/>
              </a:rPr>
              <a:t>Variables in the </a:t>
            </a:r>
            <a:r>
              <a:rPr lang="en-US" sz="2300" b="1" dirty="0" smtClean="0">
                <a:latin typeface="+mn-lt"/>
              </a:rPr>
              <a:t>Harmonization Database </a:t>
            </a:r>
            <a:r>
              <a:rPr lang="en-US" sz="2300" b="1" dirty="0">
                <a:latin typeface="+mn-lt"/>
              </a:rPr>
              <a:t>- </a:t>
            </a:r>
            <a:r>
              <a:rPr lang="en-US" sz="2300" b="1" u="sng" dirty="0">
                <a:latin typeface="+mn-lt"/>
              </a:rPr>
              <a:t>Survey variables (individual level)</a:t>
            </a:r>
            <a:endParaRPr lang="en-US" sz="2300" dirty="0">
              <a:latin typeface="+mn-lt"/>
            </a:endParaRPr>
          </a:p>
        </p:txBody>
      </p:sp>
      <p:sp>
        <p:nvSpPr>
          <p:cNvPr id="3" name="Content Placeholder 2"/>
          <p:cNvSpPr>
            <a:spLocks noGrp="1"/>
          </p:cNvSpPr>
          <p:nvPr>
            <p:ph idx="1"/>
          </p:nvPr>
        </p:nvSpPr>
        <p:spPr>
          <a:xfrm>
            <a:off x="520861" y="661737"/>
            <a:ext cx="11262167" cy="5982131"/>
          </a:xfrm>
        </p:spPr>
        <p:txBody>
          <a:bodyPr>
            <a:normAutofit/>
          </a:bodyPr>
          <a:lstStyle/>
          <a:p>
            <a:pPr marL="0" indent="0" algn="ctr">
              <a:buNone/>
            </a:pPr>
            <a:r>
              <a:rPr lang="en-US" sz="2400" b="1" dirty="0"/>
              <a:t>Political attitudes and behaviors</a:t>
            </a:r>
            <a:endParaRPr lang="en-US" sz="2400" dirty="0"/>
          </a:p>
        </p:txBody>
      </p:sp>
      <p:sp>
        <p:nvSpPr>
          <p:cNvPr id="4" name="Rectangle 3"/>
          <p:cNvSpPr/>
          <p:nvPr/>
        </p:nvSpPr>
        <p:spPr>
          <a:xfrm>
            <a:off x="520861" y="1352301"/>
            <a:ext cx="10150856" cy="4001095"/>
          </a:xfrm>
          <a:prstGeom prst="rect">
            <a:avLst/>
          </a:prstGeom>
        </p:spPr>
        <p:txBody>
          <a:bodyPr wrap="square">
            <a:spAutoFit/>
          </a:bodyPr>
          <a:lstStyle/>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Trust in the national </a:t>
            </a:r>
            <a:r>
              <a:rPr lang="en-US" sz="20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parliament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Trust in the justice </a:t>
            </a:r>
            <a:r>
              <a:rPr lang="en-US" sz="20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system</a:t>
            </a:r>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Trust in political </a:t>
            </a:r>
            <a:r>
              <a:rPr lang="en-US" sz="20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parties</a:t>
            </a:r>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Trust in the </a:t>
            </a:r>
            <a:r>
              <a:rPr lang="en-US" sz="20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government</a:t>
            </a:r>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Participation in demonstrations</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111125" algn="just" fontAlgn="base">
              <a:lnSpc>
                <a:spcPct val="107000"/>
              </a:lnSpc>
              <a:spcBef>
                <a:spcPts val="300"/>
              </a:spcBef>
              <a:spcAft>
                <a:spcPts val="300"/>
              </a:spcAft>
              <a:buFont typeface="+mj-lt"/>
              <a:buAutoNum type="arabicPeriod"/>
            </a:pP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Referring to actual past participation: 0 for “no participation”, 1 for “participation”</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111125" algn="just" fontAlgn="base">
              <a:lnSpc>
                <a:spcPct val="107000"/>
              </a:lnSpc>
              <a:spcBef>
                <a:spcPts val="300"/>
              </a:spcBef>
              <a:spcAft>
                <a:spcPts val="300"/>
              </a:spcAft>
              <a:buFont typeface="+mj-lt"/>
              <a:buAutoNum type="arabicPeriod"/>
            </a:pP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Referring to potential participation: 0 for “would never participate”, 1 for “would participate”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Signing petitions</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0 for “no participation”, 1 for “participation”</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Interest in </a:t>
            </a:r>
            <a:r>
              <a:rPr lang="en-US" sz="20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politics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71888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8279"/>
            <a:ext cx="10515600" cy="484634"/>
          </a:xfrm>
        </p:spPr>
        <p:txBody>
          <a:bodyPr>
            <a:normAutofit/>
          </a:bodyPr>
          <a:lstStyle/>
          <a:p>
            <a:pPr algn="ctr"/>
            <a:r>
              <a:rPr lang="en-US" sz="2300" b="1" dirty="0">
                <a:latin typeface="+mn-lt"/>
              </a:rPr>
              <a:t>Variables in the </a:t>
            </a:r>
            <a:r>
              <a:rPr lang="en-US" sz="2300" b="1" dirty="0" smtClean="0">
                <a:latin typeface="+mn-lt"/>
              </a:rPr>
              <a:t>Harmonization Database </a:t>
            </a:r>
            <a:r>
              <a:rPr lang="en-US" sz="2300" b="1" dirty="0">
                <a:latin typeface="+mn-lt"/>
              </a:rPr>
              <a:t>- </a:t>
            </a:r>
            <a:r>
              <a:rPr lang="en-US" sz="2300" b="1" u="sng" dirty="0">
                <a:latin typeface="+mn-lt"/>
              </a:rPr>
              <a:t>Survey variables (individual level)</a:t>
            </a:r>
            <a:endParaRPr lang="en-US" sz="2300" dirty="0">
              <a:latin typeface="+mn-lt"/>
            </a:endParaRPr>
          </a:p>
        </p:txBody>
      </p:sp>
      <p:sp>
        <p:nvSpPr>
          <p:cNvPr id="3" name="Content Placeholder 2"/>
          <p:cNvSpPr>
            <a:spLocks noGrp="1"/>
          </p:cNvSpPr>
          <p:nvPr>
            <p:ph idx="1"/>
          </p:nvPr>
        </p:nvSpPr>
        <p:spPr>
          <a:xfrm>
            <a:off x="381965" y="810228"/>
            <a:ext cx="10971835" cy="5694744"/>
          </a:xfrm>
        </p:spPr>
        <p:txBody>
          <a:bodyPr>
            <a:normAutofit/>
          </a:bodyPr>
          <a:lstStyle/>
          <a:p>
            <a:pPr marL="0" indent="0" algn="ctr">
              <a:buNone/>
            </a:pPr>
            <a:r>
              <a:rPr lang="en-US" sz="2400" b="1" dirty="0"/>
              <a:t>Socio-demographics</a:t>
            </a:r>
          </a:p>
        </p:txBody>
      </p:sp>
      <p:sp>
        <p:nvSpPr>
          <p:cNvPr id="4" name="Rectangle 3"/>
          <p:cNvSpPr/>
          <p:nvPr/>
        </p:nvSpPr>
        <p:spPr>
          <a:xfrm>
            <a:off x="747132" y="1427950"/>
            <a:ext cx="10606668" cy="2881110"/>
          </a:xfrm>
          <a:prstGeom prst="rect">
            <a:avLst/>
          </a:prstGeom>
        </p:spPr>
        <p:txBody>
          <a:bodyPr wrap="square">
            <a:spAutoFit/>
          </a:bodyPr>
          <a:lstStyle/>
          <a:p>
            <a:pPr algn="ctr">
              <a:lnSpc>
                <a:spcPct val="107000"/>
              </a:lnSpc>
            </a:pPr>
            <a:endParaRPr lang="en-US" sz="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Gender</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(female = 1)</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Age</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in years (derived from year of birth where available)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Year of birth</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(derived from interview year and age, where no year of birth available)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Rural/urban</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residence of the respondent; rural = 1, otherwise = 0</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0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Education</a:t>
            </a:r>
            <a:r>
              <a:rPr lang="en-US" sz="2000"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(levels) - adapted ISCED scale; 0 - less than primary; 8 doctoral or equivalent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Schooling years</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calculated from “age at completion of education” if schooling years not available; 0 = no formal education, 18 </a:t>
            </a:r>
            <a:r>
              <a:rPr lang="en-US" sz="2000"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18 years of schooling or more (</a:t>
            </a:r>
            <a:r>
              <a:rPr lang="en-US" sz="2000"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topcoded</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05108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7619"/>
          </a:xfrm>
        </p:spPr>
        <p:txBody>
          <a:bodyPr>
            <a:normAutofit/>
          </a:bodyPr>
          <a:lstStyle/>
          <a:p>
            <a:r>
              <a:rPr lang="en-US" sz="2400" b="1" dirty="0">
                <a:latin typeface="+mn-lt"/>
              </a:rPr>
              <a:t>Variables in the </a:t>
            </a:r>
            <a:r>
              <a:rPr lang="en-US" sz="2400" b="1" dirty="0" smtClean="0">
                <a:latin typeface="+mn-lt"/>
              </a:rPr>
              <a:t>Harmonization Database </a:t>
            </a:r>
            <a:r>
              <a:rPr lang="en-US" sz="2400" b="1" dirty="0">
                <a:latin typeface="+mn-lt"/>
              </a:rPr>
              <a:t>- </a:t>
            </a:r>
            <a:r>
              <a:rPr lang="en-US" sz="2400" b="1" u="sng" dirty="0">
                <a:latin typeface="+mn-lt"/>
              </a:rPr>
              <a:t>Country-year-level variables (macro indicators)</a:t>
            </a:r>
            <a:endParaRPr lang="en-US" sz="2400" b="1" dirty="0">
              <a:latin typeface="+mn-lt"/>
            </a:endParaRPr>
          </a:p>
        </p:txBody>
      </p:sp>
      <p:sp>
        <p:nvSpPr>
          <p:cNvPr id="3" name="Content Placeholder 2"/>
          <p:cNvSpPr>
            <a:spLocks noGrp="1"/>
          </p:cNvSpPr>
          <p:nvPr>
            <p:ph idx="1"/>
          </p:nvPr>
        </p:nvSpPr>
        <p:spPr>
          <a:xfrm>
            <a:off x="838200" y="1296365"/>
            <a:ext cx="10515600" cy="4880598"/>
          </a:xfrm>
        </p:spPr>
        <p:txBody>
          <a:bodyPr>
            <a:normAutofit/>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Available for all countries that appear in the </a:t>
            </a:r>
            <a:r>
              <a:rPr lang="en-US" sz="2000" dirty="0" smtClean="0"/>
              <a:t>Harmonization Database</a:t>
            </a:r>
            <a:r>
              <a:rPr lang="en-US" sz="2000" dirty="0"/>
              <a:t>, starting in 1945, and depending on the availability of the given measure (per country-year).</a:t>
            </a:r>
          </a:p>
        </p:txBody>
      </p:sp>
      <p:sp>
        <p:nvSpPr>
          <p:cNvPr id="4" name="Rectangle 3"/>
          <p:cNvSpPr/>
          <p:nvPr/>
        </p:nvSpPr>
        <p:spPr>
          <a:xfrm>
            <a:off x="1288055" y="1296365"/>
            <a:ext cx="6096000" cy="3655168"/>
          </a:xfrm>
          <a:prstGeom prst="rect">
            <a:avLst/>
          </a:prstGeom>
        </p:spPr>
        <p:txBody>
          <a:bodyPr>
            <a:spAutoFit/>
          </a:bodyPr>
          <a:lstStyle/>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GDP per capita</a:t>
            </a: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Freedom House ratings</a:t>
            </a: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Population size</a:t>
            </a: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Percent urban population </a:t>
            </a: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Population of largest city</a:t>
            </a: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Proportion of women in parliament </a:t>
            </a: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Worldwide Governance Indicators </a:t>
            </a: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EIU Democracy Index </a:t>
            </a:r>
          </a:p>
          <a:p>
            <a:pPr algn="just">
              <a:lnSpc>
                <a:spcPct val="107000"/>
              </a:lnSpc>
              <a:spcBef>
                <a:spcPts val="300"/>
              </a:spcBef>
              <a:spcAft>
                <a:spcPts val="300"/>
              </a:spcAft>
            </a:pP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Gini index (</a:t>
            </a:r>
            <a:r>
              <a:rPr lang="en-US" sz="2000" b="1"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Milanovic</a:t>
            </a: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and </a:t>
            </a:r>
            <a:r>
              <a:rPr lang="en-US" sz="2000" b="1"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Solt</a:t>
            </a:r>
            <a:r>
              <a:rPr lang="en-US"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7294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6518" y="553792"/>
            <a:ext cx="11165983" cy="5539978"/>
          </a:xfrm>
          <a:prstGeom prst="rect">
            <a:avLst/>
          </a:prstGeom>
          <a:noFill/>
        </p:spPr>
        <p:txBody>
          <a:bodyPr wrap="square" rtlCol="0">
            <a:spAutoFit/>
          </a:bodyPr>
          <a:lstStyle/>
          <a:p>
            <a:pPr algn="ctr"/>
            <a:r>
              <a:rPr lang="pl-PL" sz="2800" b="1" dirty="0" smtClean="0"/>
              <a:t>Current Status and Future Activities</a:t>
            </a:r>
          </a:p>
          <a:p>
            <a:pPr algn="ctr"/>
            <a:endParaRPr lang="pl-PL" sz="2800" dirty="0"/>
          </a:p>
          <a:p>
            <a:pPr marL="457200" indent="-457200">
              <a:buFont typeface="Arial" panose="020B0604020202020204" pitchFamily="34" charset="0"/>
              <a:buChar char="•"/>
            </a:pPr>
            <a:r>
              <a:rPr lang="en-US" sz="2800" dirty="0" smtClean="0"/>
              <a:t>Hiring </a:t>
            </a:r>
            <a:r>
              <a:rPr lang="en-US" sz="2800" dirty="0"/>
              <a:t>PhD students and a </a:t>
            </a:r>
            <a:r>
              <a:rPr lang="en-US" sz="2800" dirty="0" smtClean="0"/>
              <a:t>post-doc (Autumn 2017)</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smtClean="0"/>
              <a:t>Assembling </a:t>
            </a:r>
            <a:r>
              <a:rPr lang="en-US" sz="2800" dirty="0"/>
              <a:t>an Advisory </a:t>
            </a:r>
            <a:r>
              <a:rPr lang="en-US" sz="2800" dirty="0" smtClean="0"/>
              <a:t>Board (Autumn 2017 – Spring 2018)</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smtClean="0"/>
              <a:t>Creating </a:t>
            </a:r>
            <a:r>
              <a:rPr lang="en-US" sz="2800" dirty="0"/>
              <a:t>reports on </a:t>
            </a:r>
            <a:r>
              <a:rPr lang="en-US" sz="2800" dirty="0" smtClean="0"/>
              <a:t>concepts, theory, and measures (2018 - 2020)</a:t>
            </a:r>
          </a:p>
          <a:p>
            <a:pPr marL="285750" indent="-285750">
              <a:buFont typeface="Arial" panose="020B0604020202020204" pitchFamily="34" charset="0"/>
              <a:buChar char="•"/>
            </a:pPr>
            <a:endParaRPr lang="en-US" dirty="0" smtClean="0"/>
          </a:p>
          <a:p>
            <a:pPr marL="457200" indent="-457200">
              <a:buFont typeface="Arial" panose="020B0604020202020204" pitchFamily="34" charset="0"/>
              <a:buChar char="•"/>
            </a:pPr>
            <a:r>
              <a:rPr lang="en-US" sz="2800" dirty="0" smtClean="0"/>
              <a:t>Analyses, presentations, writing articles (2018 - 2020)</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smtClean="0"/>
              <a:t>Workshops (2018, 2019, 2020) and Conference (2020)</a:t>
            </a:r>
          </a:p>
          <a:p>
            <a:endParaRPr lang="en-US" sz="2800" dirty="0"/>
          </a:p>
          <a:p>
            <a:endParaRPr lang="en-US" sz="2800" dirty="0"/>
          </a:p>
        </p:txBody>
      </p:sp>
    </p:spTree>
    <p:extLst>
      <p:ext uri="{BB962C8B-B14F-4D97-AF65-F5344CB8AC3E}">
        <p14:creationId xmlns:p14="http://schemas.microsoft.com/office/powerpoint/2010/main" val="16938283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lh3.googleusercontent.com/Wq9-iiSU0ZIjJv8tlYv1t8Zm8cY0M5zMqBFnmf9GkgPDyjlv-zlWRNXQGnZ3e7EIJj_rklh1FVDmWsaJDB0MI450WeSEolresXxT19Q7SqGNXlv7n6eIxnQ2EbBvi6votawKkvaj"/>
          <p:cNvPicPr>
            <a:picLocks noChangeAspect="1" noChangeArrowheads="1"/>
          </p:cNvPicPr>
          <p:nvPr/>
        </p:nvPicPr>
        <p:blipFill rotWithShape="1">
          <a:blip r:embed="rId2">
            <a:extLst>
              <a:ext uri="{28A0092B-C50C-407E-A947-70E740481C1C}">
                <a14:useLocalDpi xmlns:a14="http://schemas.microsoft.com/office/drawing/2010/main" val="0"/>
              </a:ext>
            </a:extLst>
          </a:blip>
          <a:srcRect l="49476" t="15149" r="24220" b="14376"/>
          <a:stretch/>
        </p:blipFill>
        <p:spPr bwMode="auto">
          <a:xfrm>
            <a:off x="3052687" y="351691"/>
            <a:ext cx="6344531" cy="6201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0342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F90C9-5239-42D9-8271-5E782D125C50}"/>
              </a:ext>
            </a:extLst>
          </p:cNvPr>
          <p:cNvSpPr>
            <a:spLocks noGrp="1"/>
          </p:cNvSpPr>
          <p:nvPr>
            <p:ph type="title"/>
          </p:nvPr>
        </p:nvSpPr>
        <p:spPr>
          <a:xfrm>
            <a:off x="838200" y="365125"/>
            <a:ext cx="10515600" cy="663575"/>
          </a:xfrm>
        </p:spPr>
        <p:txBody>
          <a:bodyPr>
            <a:normAutofit/>
          </a:bodyPr>
          <a:lstStyle/>
          <a:p>
            <a:pPr algn="ctr"/>
            <a:r>
              <a:rPr lang="en-US" sz="2400" b="1" dirty="0">
                <a:latin typeface="Calibri "/>
              </a:rPr>
              <a:t>Structure of the SDR Database</a:t>
            </a:r>
          </a:p>
        </p:txBody>
      </p:sp>
      <p:sp>
        <p:nvSpPr>
          <p:cNvPr id="3" name="Content Placeholder 2">
            <a:extLst>
              <a:ext uri="{FF2B5EF4-FFF2-40B4-BE49-F238E27FC236}">
                <a16:creationId xmlns:a16="http://schemas.microsoft.com/office/drawing/2014/main" xmlns="" id="{AAD53753-4507-4396-AFC2-6BE30C7D6F09}"/>
              </a:ext>
            </a:extLst>
          </p:cNvPr>
          <p:cNvSpPr>
            <a:spLocks noGrp="1"/>
          </p:cNvSpPr>
          <p:nvPr>
            <p:ph idx="1"/>
          </p:nvPr>
        </p:nvSpPr>
        <p:spPr>
          <a:xfrm>
            <a:off x="838200" y="1028700"/>
            <a:ext cx="10515600" cy="5148263"/>
          </a:xfrm>
        </p:spPr>
        <p:txBody>
          <a:bodyPr>
            <a:normAutofit/>
          </a:bodyPr>
          <a:lstStyle/>
          <a:p>
            <a:pPr marL="0" indent="0">
              <a:buNone/>
            </a:pPr>
            <a:r>
              <a:rPr lang="en-US" sz="2400" dirty="0"/>
              <a:t>The SDR database is a relational database whose core is the MASTER file with harmonized survey data. </a:t>
            </a:r>
          </a:p>
          <a:p>
            <a:pPr marL="0" indent="0">
              <a:buNone/>
            </a:pPr>
            <a:r>
              <a:rPr lang="en-US" sz="2400" dirty="0"/>
              <a:t>Additional files (tables) contain information describing the survey process, various metadata and contextual data from publicly available sources (e.g., GDP).</a:t>
            </a:r>
          </a:p>
          <a:p>
            <a:pPr marL="0" indent="0">
              <a:buNone/>
            </a:pPr>
            <a:r>
              <a:rPr lang="en-US" sz="2400" dirty="0"/>
              <a:t>Corresponding to their respective level of measurement, these additional data are stored in different Plug- files. </a:t>
            </a:r>
          </a:p>
          <a:p>
            <a:pPr marL="0" indent="0">
              <a:buNone/>
            </a:pPr>
            <a:r>
              <a:rPr lang="en-US" sz="2400" dirty="0"/>
              <a:t>The Plug- files are linked to the Master file by one or more key variables in the form of one-to-many merges. Each data file is accompanied by a technical report detailing sources and data construction.   </a:t>
            </a:r>
          </a:p>
          <a:p>
            <a:pPr marL="0" indent="0">
              <a:buNone/>
            </a:pPr>
            <a:endParaRPr lang="en-US" sz="2200" dirty="0"/>
          </a:p>
        </p:txBody>
      </p:sp>
    </p:spTree>
    <p:extLst>
      <p:ext uri="{BB962C8B-B14F-4D97-AF65-F5344CB8AC3E}">
        <p14:creationId xmlns:p14="http://schemas.microsoft.com/office/powerpoint/2010/main" val="17419050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6597"/>
          </a:xfrm>
        </p:spPr>
        <p:txBody>
          <a:bodyPr>
            <a:normAutofit fontScale="90000"/>
          </a:bodyPr>
          <a:lstStyle/>
          <a:p>
            <a:pPr algn="ctr"/>
            <a:r>
              <a:rPr lang="en-US" sz="2600" b="1" dirty="0">
                <a:latin typeface="+mn-lt"/>
              </a:rPr>
              <a:t>Variables in the SDR Database - </a:t>
            </a:r>
            <a:r>
              <a:rPr lang="en-US" sz="2600" b="1" u="sng" dirty="0">
                <a:latin typeface="+mn-lt"/>
              </a:rPr>
              <a:t>Survey variables (individual level)</a:t>
            </a:r>
            <a:r>
              <a:rPr lang="en-US" sz="2400" dirty="0"/>
              <a:t/>
            </a:r>
            <a:br>
              <a:rPr lang="en-US" sz="2400" dirty="0"/>
            </a:br>
            <a:endParaRPr lang="en-US" sz="2400" b="1" dirty="0">
              <a:latin typeface="+mn-lt"/>
            </a:endParaRPr>
          </a:p>
        </p:txBody>
      </p:sp>
      <p:sp>
        <p:nvSpPr>
          <p:cNvPr id="3" name="Content Placeholder 2"/>
          <p:cNvSpPr>
            <a:spLocks noGrp="1"/>
          </p:cNvSpPr>
          <p:nvPr>
            <p:ph idx="1"/>
          </p:nvPr>
        </p:nvSpPr>
        <p:spPr>
          <a:xfrm>
            <a:off x="838199" y="1157468"/>
            <a:ext cx="10939273" cy="5019495"/>
          </a:xfrm>
        </p:spPr>
        <p:txBody>
          <a:bodyPr>
            <a:normAutofit/>
          </a:bodyPr>
          <a:lstStyle/>
          <a:p>
            <a:pPr marL="0" indent="0" algn="ctr">
              <a:buNone/>
            </a:pPr>
            <a:r>
              <a:rPr lang="en-US" sz="2400" b="1" dirty="0"/>
              <a:t>Technical variables</a:t>
            </a:r>
            <a:endParaRPr lang="en-US" sz="900" dirty="0"/>
          </a:p>
          <a:p>
            <a:pPr marL="347663" indent="0">
              <a:buNone/>
            </a:pPr>
            <a:r>
              <a:rPr lang="en-US" sz="2400" b="1" dirty="0"/>
              <a:t>Interview date</a:t>
            </a:r>
            <a:r>
              <a:rPr lang="en-US" sz="2400" dirty="0"/>
              <a:t> - date of the interview (where available)</a:t>
            </a:r>
          </a:p>
          <a:p>
            <a:pPr marL="347663" indent="0">
              <a:buNone/>
            </a:pPr>
            <a:r>
              <a:rPr lang="en-US" sz="2400" b="1" dirty="0"/>
              <a:t>Interview year</a:t>
            </a:r>
            <a:r>
              <a:rPr lang="en-US" sz="2400" dirty="0"/>
              <a:t> - year of the interview (where available)</a:t>
            </a:r>
          </a:p>
          <a:p>
            <a:pPr marL="2060575" indent="-1712913">
              <a:buNone/>
            </a:pPr>
            <a:r>
              <a:rPr lang="en-US" sz="2400" b="1" dirty="0"/>
              <a:t>Survey year</a:t>
            </a:r>
            <a:r>
              <a:rPr lang="en-US" sz="2400" dirty="0"/>
              <a:t> - uniform within national survey (or when the majority of interviews were conducted)</a:t>
            </a:r>
          </a:p>
          <a:p>
            <a:pPr marL="347663" indent="0">
              <a:buNone/>
            </a:pPr>
            <a:r>
              <a:rPr lang="en-US" sz="2400" b="1" dirty="0"/>
              <a:t>Country</a:t>
            </a:r>
            <a:r>
              <a:rPr lang="en-US" sz="2400" dirty="0"/>
              <a:t> - country or territory (Germany: DE-E &amp; DE-W, Israel: IL-JEW &amp; IL-ARB, etc.)</a:t>
            </a:r>
          </a:p>
          <a:p>
            <a:pPr marL="1481138" indent="-1133475">
              <a:buNone/>
            </a:pPr>
            <a:r>
              <a:rPr lang="en-US" sz="2400" b="1" dirty="0"/>
              <a:t>Weight</a:t>
            </a:r>
            <a:r>
              <a:rPr lang="en-US" sz="2400" dirty="0"/>
              <a:t> - individual case weight: design, </a:t>
            </a:r>
            <a:r>
              <a:rPr lang="en-US" sz="2400" dirty="0" err="1"/>
              <a:t>poststratification</a:t>
            </a:r>
            <a:r>
              <a:rPr lang="en-US" sz="2400" dirty="0"/>
              <a:t> or combined weights, as provided in the original survey data set (where available, otherwise = 1)</a:t>
            </a:r>
          </a:p>
          <a:p>
            <a:pPr marL="0" indent="0">
              <a:buNone/>
            </a:pPr>
            <a:endParaRPr lang="en-US" dirty="0"/>
          </a:p>
        </p:txBody>
      </p:sp>
    </p:spTree>
    <p:extLst>
      <p:ext uri="{BB962C8B-B14F-4D97-AF65-F5344CB8AC3E}">
        <p14:creationId xmlns:p14="http://schemas.microsoft.com/office/powerpoint/2010/main" val="36500375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219718" y="244699"/>
            <a:ext cx="5797673" cy="140122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40556" y="559454"/>
            <a:ext cx="4529797" cy="707886"/>
          </a:xfrm>
          <a:prstGeom prst="rect">
            <a:avLst/>
          </a:prstGeom>
          <a:noFill/>
        </p:spPr>
        <p:txBody>
          <a:bodyPr wrap="square" rtlCol="0">
            <a:spAutoFit/>
          </a:bodyPr>
          <a:lstStyle/>
          <a:p>
            <a:pPr algn="ctr"/>
            <a:r>
              <a:rPr lang="en-US" sz="4000" dirty="0" smtClean="0"/>
              <a:t>Political Inequality</a:t>
            </a:r>
            <a:endParaRPr lang="en-US" sz="4000" dirty="0"/>
          </a:p>
        </p:txBody>
      </p:sp>
      <p:cxnSp>
        <p:nvCxnSpPr>
          <p:cNvPr id="5" name="Straight Connector 4"/>
          <p:cNvCxnSpPr>
            <a:stCxn id="2" idx="3"/>
          </p:cNvCxnSpPr>
          <p:nvPr/>
        </p:nvCxnSpPr>
        <p:spPr>
          <a:xfrm flipH="1">
            <a:off x="3812345" y="1440716"/>
            <a:ext cx="256423" cy="6161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2" idx="5"/>
          </p:cNvCxnSpPr>
          <p:nvPr/>
        </p:nvCxnSpPr>
        <p:spPr>
          <a:xfrm>
            <a:off x="8168341" y="1440716"/>
            <a:ext cx="427019" cy="630202"/>
          </a:xfrm>
          <a:prstGeom prst="line">
            <a:avLst/>
          </a:prstGeom>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2446886" y="2070918"/>
            <a:ext cx="2447779" cy="11254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426139" y="2086771"/>
            <a:ext cx="2447779" cy="11254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476624" y="2372015"/>
            <a:ext cx="2194560" cy="523220"/>
          </a:xfrm>
          <a:prstGeom prst="rect">
            <a:avLst/>
          </a:prstGeom>
          <a:noFill/>
        </p:spPr>
        <p:txBody>
          <a:bodyPr wrap="square" rtlCol="0">
            <a:spAutoFit/>
          </a:bodyPr>
          <a:lstStyle/>
          <a:p>
            <a:pPr algn="ctr"/>
            <a:r>
              <a:rPr lang="en-US" sz="2800" dirty="0" smtClean="0"/>
              <a:t>VOICE</a:t>
            </a:r>
            <a:endParaRPr lang="en-US" sz="2800" dirty="0"/>
          </a:p>
        </p:txBody>
      </p:sp>
      <p:sp>
        <p:nvSpPr>
          <p:cNvPr id="11" name="TextBox 10"/>
          <p:cNvSpPr txBox="1"/>
          <p:nvPr/>
        </p:nvSpPr>
        <p:spPr>
          <a:xfrm>
            <a:off x="7552748" y="2372015"/>
            <a:ext cx="2194560" cy="523220"/>
          </a:xfrm>
          <a:prstGeom prst="rect">
            <a:avLst/>
          </a:prstGeom>
          <a:noFill/>
        </p:spPr>
        <p:txBody>
          <a:bodyPr wrap="square" rtlCol="0">
            <a:spAutoFit/>
          </a:bodyPr>
          <a:lstStyle/>
          <a:p>
            <a:pPr algn="ctr"/>
            <a:r>
              <a:rPr lang="en-US" sz="2800" dirty="0" smtClean="0"/>
              <a:t>RESPONSE</a:t>
            </a:r>
            <a:endParaRPr lang="en-US" sz="2800" dirty="0"/>
          </a:p>
        </p:txBody>
      </p:sp>
      <p:cxnSp>
        <p:nvCxnSpPr>
          <p:cNvPr id="13" name="Straight Connector 12"/>
          <p:cNvCxnSpPr>
            <a:endCxn id="9" idx="1"/>
          </p:cNvCxnSpPr>
          <p:nvPr/>
        </p:nvCxnSpPr>
        <p:spPr>
          <a:xfrm>
            <a:off x="4894665" y="2649479"/>
            <a:ext cx="25314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715065" y="3212186"/>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555588" y="3196333"/>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805225" y="3212186"/>
            <a:ext cx="0" cy="839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577754" y="3212186"/>
            <a:ext cx="0" cy="839309"/>
          </a:xfrm>
          <a:prstGeom prst="line">
            <a:avLst/>
          </a:prstGeom>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1045938" y="4025145"/>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825287" y="4025145"/>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455468" y="4067348"/>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042290" y="4035642"/>
            <a:ext cx="2194560" cy="104101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038013" y="4327992"/>
            <a:ext cx="2194560" cy="461665"/>
          </a:xfrm>
          <a:prstGeom prst="rect">
            <a:avLst/>
          </a:prstGeom>
          <a:noFill/>
        </p:spPr>
        <p:txBody>
          <a:bodyPr wrap="square" rtlCol="0">
            <a:spAutoFit/>
          </a:bodyPr>
          <a:lstStyle/>
          <a:p>
            <a:pPr algn="ctr"/>
            <a:r>
              <a:rPr lang="en-US" sz="2400" dirty="0" smtClean="0"/>
              <a:t>Participation</a:t>
            </a:r>
            <a:endParaRPr lang="en-US" sz="2400" dirty="0"/>
          </a:p>
        </p:txBody>
      </p:sp>
      <p:sp>
        <p:nvSpPr>
          <p:cNvPr id="34" name="TextBox 33"/>
          <p:cNvSpPr txBox="1"/>
          <p:nvPr/>
        </p:nvSpPr>
        <p:spPr>
          <a:xfrm>
            <a:off x="3797385" y="4327992"/>
            <a:ext cx="2194560" cy="461665"/>
          </a:xfrm>
          <a:prstGeom prst="rect">
            <a:avLst/>
          </a:prstGeom>
          <a:noFill/>
        </p:spPr>
        <p:txBody>
          <a:bodyPr wrap="square" rtlCol="0">
            <a:spAutoFit/>
          </a:bodyPr>
          <a:lstStyle/>
          <a:p>
            <a:pPr algn="ctr"/>
            <a:r>
              <a:rPr lang="en-US" sz="2400" dirty="0" smtClean="0"/>
              <a:t>Representation</a:t>
            </a:r>
            <a:endParaRPr lang="en-US" sz="2400" dirty="0"/>
          </a:p>
        </p:txBody>
      </p:sp>
      <p:sp>
        <p:nvSpPr>
          <p:cNvPr id="35" name="TextBox 34"/>
          <p:cNvSpPr txBox="1"/>
          <p:nvPr/>
        </p:nvSpPr>
        <p:spPr>
          <a:xfrm>
            <a:off x="6412109" y="4383368"/>
            <a:ext cx="2194560" cy="461665"/>
          </a:xfrm>
          <a:prstGeom prst="rect">
            <a:avLst/>
          </a:prstGeom>
          <a:noFill/>
        </p:spPr>
        <p:txBody>
          <a:bodyPr wrap="square" rtlCol="0">
            <a:spAutoFit/>
          </a:bodyPr>
          <a:lstStyle/>
          <a:p>
            <a:pPr algn="ctr"/>
            <a:r>
              <a:rPr lang="en-US" sz="2400" dirty="0" smtClean="0"/>
              <a:t>Symbols</a:t>
            </a:r>
            <a:endParaRPr lang="en-US" sz="2400" dirty="0"/>
          </a:p>
        </p:txBody>
      </p:sp>
      <p:sp>
        <p:nvSpPr>
          <p:cNvPr id="36" name="TextBox 35"/>
          <p:cNvSpPr txBox="1"/>
          <p:nvPr/>
        </p:nvSpPr>
        <p:spPr>
          <a:xfrm>
            <a:off x="9042290" y="4357020"/>
            <a:ext cx="2194560" cy="461665"/>
          </a:xfrm>
          <a:prstGeom prst="rect">
            <a:avLst/>
          </a:prstGeom>
          <a:noFill/>
        </p:spPr>
        <p:txBody>
          <a:bodyPr wrap="square" rtlCol="0">
            <a:spAutoFit/>
          </a:bodyPr>
          <a:lstStyle/>
          <a:p>
            <a:pPr algn="ctr"/>
            <a:r>
              <a:rPr lang="en-US" sz="2400" dirty="0" smtClean="0"/>
              <a:t>Policy</a:t>
            </a:r>
            <a:endParaRPr lang="en-US" sz="2400" dirty="0"/>
          </a:p>
        </p:txBody>
      </p:sp>
      <p:cxnSp>
        <p:nvCxnSpPr>
          <p:cNvPr id="42" name="Straight Connector 41"/>
          <p:cNvCxnSpPr>
            <a:stCxn id="29" idx="3"/>
          </p:cNvCxnSpPr>
          <p:nvPr/>
        </p:nvCxnSpPr>
        <p:spPr>
          <a:xfrm>
            <a:off x="3240498" y="4545650"/>
            <a:ext cx="5847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1" idx="3"/>
            <a:endCxn id="36" idx="1"/>
          </p:cNvCxnSpPr>
          <p:nvPr/>
        </p:nvCxnSpPr>
        <p:spPr>
          <a:xfrm>
            <a:off x="8650028" y="4587853"/>
            <a:ext cx="39226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7250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219718" y="244699"/>
            <a:ext cx="5797673" cy="1401221"/>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40556" y="559454"/>
            <a:ext cx="4529797" cy="707886"/>
          </a:xfrm>
          <a:prstGeom prst="rect">
            <a:avLst/>
          </a:prstGeom>
          <a:noFill/>
        </p:spPr>
        <p:txBody>
          <a:bodyPr wrap="square" rtlCol="0">
            <a:spAutoFit/>
          </a:bodyPr>
          <a:lstStyle/>
          <a:p>
            <a:pPr algn="ctr"/>
            <a:r>
              <a:rPr lang="en-US" sz="4000" dirty="0" smtClean="0"/>
              <a:t>Political Inequality</a:t>
            </a:r>
            <a:endParaRPr lang="en-US" sz="4000" dirty="0"/>
          </a:p>
        </p:txBody>
      </p:sp>
      <p:cxnSp>
        <p:nvCxnSpPr>
          <p:cNvPr id="5" name="Straight Connector 4"/>
          <p:cNvCxnSpPr>
            <a:stCxn id="2" idx="3"/>
          </p:cNvCxnSpPr>
          <p:nvPr/>
        </p:nvCxnSpPr>
        <p:spPr>
          <a:xfrm flipH="1">
            <a:off x="3812345" y="1440716"/>
            <a:ext cx="256423" cy="6161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2" idx="5"/>
          </p:cNvCxnSpPr>
          <p:nvPr/>
        </p:nvCxnSpPr>
        <p:spPr>
          <a:xfrm>
            <a:off x="8168341" y="1440716"/>
            <a:ext cx="427019" cy="630202"/>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2446886" y="2070918"/>
            <a:ext cx="2447779" cy="1125415"/>
          </a:xfrm>
          <a:prstGeom prst="round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426139" y="2086771"/>
            <a:ext cx="2447779" cy="1125415"/>
          </a:xfrm>
          <a:prstGeom prst="round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476624" y="2372015"/>
            <a:ext cx="2194560" cy="584775"/>
          </a:xfrm>
          <a:prstGeom prst="rect">
            <a:avLst/>
          </a:prstGeom>
          <a:noFill/>
        </p:spPr>
        <p:txBody>
          <a:bodyPr wrap="square" rtlCol="0">
            <a:spAutoFit/>
          </a:bodyPr>
          <a:lstStyle/>
          <a:p>
            <a:pPr algn="ctr"/>
            <a:r>
              <a:rPr lang="en-US" sz="3200" b="1" dirty="0" smtClean="0"/>
              <a:t>VOICE</a:t>
            </a:r>
            <a:endParaRPr lang="en-US" sz="2800" b="1" dirty="0"/>
          </a:p>
        </p:txBody>
      </p:sp>
      <p:sp>
        <p:nvSpPr>
          <p:cNvPr id="11" name="TextBox 10"/>
          <p:cNvSpPr txBox="1"/>
          <p:nvPr/>
        </p:nvSpPr>
        <p:spPr>
          <a:xfrm>
            <a:off x="7552748" y="2372015"/>
            <a:ext cx="2194560" cy="461665"/>
          </a:xfrm>
          <a:prstGeom prst="rect">
            <a:avLst/>
          </a:prstGeom>
          <a:noFill/>
        </p:spPr>
        <p:txBody>
          <a:bodyPr wrap="square" rtlCol="0">
            <a:spAutoFit/>
          </a:bodyPr>
          <a:lstStyle/>
          <a:p>
            <a:pPr algn="ctr"/>
            <a:r>
              <a:rPr lang="en-US" sz="2400" i="1" dirty="0" smtClean="0"/>
              <a:t>RESPONSE</a:t>
            </a:r>
            <a:endParaRPr lang="en-US" sz="2800" i="1" dirty="0"/>
          </a:p>
        </p:txBody>
      </p:sp>
      <p:cxnSp>
        <p:nvCxnSpPr>
          <p:cNvPr id="13" name="Straight Connector 12"/>
          <p:cNvCxnSpPr>
            <a:endCxn id="9" idx="1"/>
          </p:cNvCxnSpPr>
          <p:nvPr/>
        </p:nvCxnSpPr>
        <p:spPr>
          <a:xfrm>
            <a:off x="4894665" y="2649479"/>
            <a:ext cx="2531474" cy="0"/>
          </a:xfrm>
          <a:prstGeom prst="line">
            <a:avLst/>
          </a:prstGeom>
          <a:ln w="3175">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715065" y="3212186"/>
            <a:ext cx="0" cy="83930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555588" y="3196333"/>
            <a:ext cx="0" cy="83930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805225" y="3212186"/>
            <a:ext cx="0" cy="83930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577754" y="3212186"/>
            <a:ext cx="0" cy="83930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1045938" y="4025145"/>
            <a:ext cx="2194560" cy="1041010"/>
          </a:xfrm>
          <a:prstGeom prst="round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825287" y="4025145"/>
            <a:ext cx="2194560" cy="1041010"/>
          </a:xfrm>
          <a:prstGeom prst="round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455468" y="4067348"/>
            <a:ext cx="2194560" cy="1041010"/>
          </a:xfrm>
          <a:prstGeom prst="round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029114" y="4051495"/>
            <a:ext cx="2207736" cy="1041010"/>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038013" y="4327992"/>
            <a:ext cx="2194560" cy="461665"/>
          </a:xfrm>
          <a:prstGeom prst="rect">
            <a:avLst/>
          </a:prstGeom>
          <a:noFill/>
        </p:spPr>
        <p:txBody>
          <a:bodyPr wrap="square" rtlCol="0">
            <a:spAutoFit/>
          </a:bodyPr>
          <a:lstStyle/>
          <a:p>
            <a:pPr algn="ctr"/>
            <a:r>
              <a:rPr lang="en-US" sz="2400" b="1" dirty="0" smtClean="0"/>
              <a:t>Participation</a:t>
            </a:r>
            <a:endParaRPr lang="en-US" sz="2400" b="1" dirty="0"/>
          </a:p>
        </p:txBody>
      </p:sp>
      <p:sp>
        <p:nvSpPr>
          <p:cNvPr id="34" name="TextBox 33"/>
          <p:cNvSpPr txBox="1"/>
          <p:nvPr/>
        </p:nvSpPr>
        <p:spPr>
          <a:xfrm>
            <a:off x="3797385" y="4327992"/>
            <a:ext cx="2194560" cy="461665"/>
          </a:xfrm>
          <a:prstGeom prst="rect">
            <a:avLst/>
          </a:prstGeom>
          <a:noFill/>
        </p:spPr>
        <p:txBody>
          <a:bodyPr wrap="square" rtlCol="0">
            <a:spAutoFit/>
          </a:bodyPr>
          <a:lstStyle/>
          <a:p>
            <a:pPr algn="ctr"/>
            <a:r>
              <a:rPr lang="en-US" sz="2400" b="1" dirty="0" smtClean="0"/>
              <a:t>Representation</a:t>
            </a:r>
            <a:endParaRPr lang="en-US" sz="2400" b="1" dirty="0"/>
          </a:p>
        </p:txBody>
      </p:sp>
      <p:sp>
        <p:nvSpPr>
          <p:cNvPr id="35" name="TextBox 34"/>
          <p:cNvSpPr txBox="1"/>
          <p:nvPr/>
        </p:nvSpPr>
        <p:spPr>
          <a:xfrm>
            <a:off x="6412109" y="4383368"/>
            <a:ext cx="2194560" cy="400110"/>
          </a:xfrm>
          <a:prstGeom prst="rect">
            <a:avLst/>
          </a:prstGeom>
          <a:noFill/>
        </p:spPr>
        <p:txBody>
          <a:bodyPr wrap="square" rtlCol="0">
            <a:spAutoFit/>
          </a:bodyPr>
          <a:lstStyle/>
          <a:p>
            <a:pPr algn="ctr"/>
            <a:r>
              <a:rPr lang="en-US" sz="2000" i="1" dirty="0" smtClean="0"/>
              <a:t>Symbols</a:t>
            </a:r>
            <a:endParaRPr lang="en-US" sz="2400" i="1" dirty="0"/>
          </a:p>
        </p:txBody>
      </p:sp>
      <p:sp>
        <p:nvSpPr>
          <p:cNvPr id="36" name="TextBox 35"/>
          <p:cNvSpPr txBox="1"/>
          <p:nvPr/>
        </p:nvSpPr>
        <p:spPr>
          <a:xfrm>
            <a:off x="9042290" y="4357020"/>
            <a:ext cx="2194560" cy="400110"/>
          </a:xfrm>
          <a:prstGeom prst="rect">
            <a:avLst/>
          </a:prstGeom>
          <a:noFill/>
        </p:spPr>
        <p:txBody>
          <a:bodyPr wrap="square" rtlCol="0">
            <a:spAutoFit/>
          </a:bodyPr>
          <a:lstStyle/>
          <a:p>
            <a:pPr algn="ctr"/>
            <a:r>
              <a:rPr lang="en-US" sz="2000" i="1" dirty="0" smtClean="0"/>
              <a:t>Policy</a:t>
            </a:r>
            <a:endParaRPr lang="en-US" sz="2400" i="1" dirty="0"/>
          </a:p>
        </p:txBody>
      </p:sp>
      <p:cxnSp>
        <p:nvCxnSpPr>
          <p:cNvPr id="42" name="Straight Connector 41"/>
          <p:cNvCxnSpPr>
            <a:stCxn id="29" idx="3"/>
          </p:cNvCxnSpPr>
          <p:nvPr/>
        </p:nvCxnSpPr>
        <p:spPr>
          <a:xfrm>
            <a:off x="3240498" y="4545650"/>
            <a:ext cx="58478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8663204" y="4583423"/>
            <a:ext cx="379086" cy="1585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4307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909" y="395786"/>
            <a:ext cx="11191165" cy="5386090"/>
          </a:xfrm>
          <a:prstGeom prst="rect">
            <a:avLst/>
          </a:prstGeom>
        </p:spPr>
        <p:txBody>
          <a:bodyPr wrap="square">
            <a:spAutoFit/>
          </a:bodyPr>
          <a:lstStyle/>
          <a:p>
            <a:pPr algn="ctr"/>
            <a:r>
              <a:rPr lang="en-US" sz="3200" b="1" dirty="0">
                <a:latin typeface="Calibri" panose="020F0502020204030204" pitchFamily="34" charset="0"/>
              </a:rPr>
              <a:t> </a:t>
            </a:r>
            <a:r>
              <a:rPr lang="en-US" sz="3200" b="1" dirty="0" smtClean="0">
                <a:latin typeface="Calibri" panose="020F0502020204030204" pitchFamily="34" charset="0"/>
              </a:rPr>
              <a:t>Our main research questions</a:t>
            </a:r>
          </a:p>
          <a:p>
            <a:endParaRPr lang="en-US" sz="3200" dirty="0">
              <a:latin typeface="Calibri" panose="020F0502020204030204" pitchFamily="34" charset="0"/>
            </a:endParaRPr>
          </a:p>
          <a:p>
            <a:r>
              <a:rPr lang="en-US" sz="3200" dirty="0" smtClean="0">
                <a:latin typeface="Calibri" panose="020F0502020204030204" pitchFamily="34" charset="0"/>
              </a:rPr>
              <a:t>(1) How </a:t>
            </a:r>
            <a:r>
              <a:rPr lang="en-US" sz="3200" dirty="0">
                <a:latin typeface="Calibri" panose="020F0502020204030204" pitchFamily="34" charset="0"/>
              </a:rPr>
              <a:t>and to what extent are </a:t>
            </a:r>
            <a:r>
              <a:rPr lang="en-US" sz="3200" dirty="0" smtClean="0">
                <a:latin typeface="Calibri" panose="020F0502020204030204" pitchFamily="34" charset="0"/>
              </a:rPr>
              <a:t>main </a:t>
            </a:r>
            <a:r>
              <a:rPr lang="en-US" sz="3200" dirty="0">
                <a:latin typeface="Calibri" panose="020F0502020204030204" pitchFamily="34" charset="0"/>
              </a:rPr>
              <a:t>components of political voice inequality – </a:t>
            </a:r>
            <a:r>
              <a:rPr lang="en-US" sz="3200" u="sng" dirty="0" smtClean="0">
                <a:latin typeface="Calibri" panose="020F0502020204030204" pitchFamily="34" charset="0"/>
              </a:rPr>
              <a:t>political participation </a:t>
            </a:r>
            <a:r>
              <a:rPr lang="en-US" sz="3200" u="sng" dirty="0">
                <a:latin typeface="Calibri" panose="020F0502020204030204" pitchFamily="34" charset="0"/>
              </a:rPr>
              <a:t>and party representation </a:t>
            </a:r>
            <a:r>
              <a:rPr lang="en-US" sz="3200" dirty="0">
                <a:latin typeface="Calibri" panose="020F0502020204030204" pitchFamily="34" charset="0"/>
              </a:rPr>
              <a:t>– related to each other once main features of political </a:t>
            </a:r>
            <a:r>
              <a:rPr lang="en-US" sz="3200" dirty="0" smtClean="0">
                <a:latin typeface="Calibri" panose="020F0502020204030204" pitchFamily="34" charset="0"/>
              </a:rPr>
              <a:t>and economic </a:t>
            </a:r>
            <a:r>
              <a:rPr lang="en-US" sz="3200" dirty="0">
                <a:latin typeface="Calibri" panose="020F0502020204030204" pitchFamily="34" charset="0"/>
              </a:rPr>
              <a:t>institutions are accounted for? </a:t>
            </a:r>
            <a:endParaRPr lang="en-US" sz="3200" dirty="0" smtClean="0">
              <a:latin typeface="Calibri" panose="020F0502020204030204" pitchFamily="34" charset="0"/>
            </a:endParaRPr>
          </a:p>
          <a:p>
            <a:endParaRPr lang="en-US" sz="3200" dirty="0" smtClean="0">
              <a:latin typeface="Calibri" panose="020F0502020204030204" pitchFamily="34" charset="0"/>
            </a:endParaRPr>
          </a:p>
          <a:p>
            <a:endParaRPr lang="en-US" sz="3200" dirty="0">
              <a:latin typeface="Calibri" panose="020F0502020204030204" pitchFamily="34" charset="0"/>
            </a:endParaRPr>
          </a:p>
          <a:p>
            <a:r>
              <a:rPr lang="en-US" sz="3200" dirty="0" smtClean="0">
                <a:latin typeface="Calibri" panose="020F0502020204030204" pitchFamily="34" charset="0"/>
              </a:rPr>
              <a:t>(</a:t>
            </a:r>
            <a:r>
              <a:rPr lang="en-US" sz="3200" dirty="0">
                <a:latin typeface="Calibri" panose="020F0502020204030204" pitchFamily="34" charset="0"/>
              </a:rPr>
              <a:t>2) Across countries and time, how and to what extent </a:t>
            </a:r>
            <a:r>
              <a:rPr lang="en-US" sz="3200" dirty="0" smtClean="0">
                <a:latin typeface="Calibri" panose="020F0502020204030204" pitchFamily="34" charset="0"/>
              </a:rPr>
              <a:t>do political </a:t>
            </a:r>
            <a:r>
              <a:rPr lang="en-US" sz="3200" dirty="0">
                <a:latin typeface="Calibri" panose="020F0502020204030204" pitchFamily="34" charset="0"/>
              </a:rPr>
              <a:t>voice inequality and economic inequality influence each other? </a:t>
            </a:r>
            <a:endParaRPr lang="en-US" sz="3200" dirty="0" smtClean="0">
              <a:latin typeface="Calibri" panose="020F0502020204030204" pitchFamily="34" charset="0"/>
            </a:endParaRPr>
          </a:p>
          <a:p>
            <a:endParaRPr lang="en-US" sz="2400" dirty="0"/>
          </a:p>
        </p:txBody>
      </p:sp>
    </p:spTree>
    <p:extLst>
      <p:ext uri="{BB962C8B-B14F-4D97-AF65-F5344CB8AC3E}">
        <p14:creationId xmlns:p14="http://schemas.microsoft.com/office/powerpoint/2010/main" val="4625016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p:nvPr/>
        </p:nvSpPr>
        <p:spPr>
          <a:xfrm>
            <a:off x="545909" y="395786"/>
            <a:ext cx="11191165" cy="4770537"/>
          </a:xfrm>
          <a:prstGeom prst="rect">
            <a:avLst/>
          </a:prstGeom>
          <a:noFill/>
          <a:ln>
            <a:noFill/>
          </a:ln>
        </p:spPr>
        <p:txBody>
          <a:bodyPr wrap="square" lIns="91425" tIns="45700" rIns="91425" bIns="45700" anchor="t" anchorCtr="0">
            <a:noAutofit/>
          </a:bodyPr>
          <a:lstStyle/>
          <a:p>
            <a:pPr algn="ctr">
              <a:buSzPct val="25000"/>
            </a:pPr>
            <a:r>
              <a:rPr lang="pl-PL" sz="2800" b="1" kern="0" dirty="0">
                <a:solidFill>
                  <a:srgbClr val="000000"/>
                </a:solidFill>
                <a:latin typeface="Calibri"/>
                <a:ea typeface="Calibri"/>
                <a:cs typeface="Calibri"/>
                <a:sym typeface="Calibri"/>
              </a:rPr>
              <a:t> Main research questions</a:t>
            </a:r>
          </a:p>
          <a:p>
            <a:endParaRPr sz="2800" kern="0" dirty="0">
              <a:solidFill>
                <a:srgbClr val="000000"/>
              </a:solidFill>
              <a:latin typeface="Calibri"/>
              <a:ea typeface="Calibri"/>
              <a:cs typeface="Calibri"/>
              <a:sym typeface="Calibri"/>
            </a:endParaRPr>
          </a:p>
          <a:p>
            <a:pPr>
              <a:buSzPct val="25000"/>
            </a:pPr>
            <a:r>
              <a:rPr lang="pl-PL" sz="2800" kern="0" dirty="0">
                <a:solidFill>
                  <a:srgbClr val="000000"/>
                </a:solidFill>
                <a:latin typeface="Calibri"/>
                <a:ea typeface="Calibri"/>
                <a:cs typeface="Calibri"/>
                <a:sym typeface="Calibri"/>
              </a:rPr>
              <a:t>Deal with:</a:t>
            </a:r>
          </a:p>
          <a:p>
            <a:endParaRPr sz="1400" kern="0" dirty="0">
              <a:solidFill>
                <a:srgbClr val="000000"/>
              </a:solidFill>
              <a:latin typeface="Calibri"/>
              <a:ea typeface="Calibri"/>
              <a:cs typeface="Calibri"/>
              <a:sym typeface="Calibri"/>
            </a:endParaRPr>
          </a:p>
          <a:p>
            <a:pPr>
              <a:buSzPct val="25000"/>
            </a:pPr>
            <a:r>
              <a:rPr lang="pl-PL" sz="2800" kern="0" dirty="0">
                <a:solidFill>
                  <a:srgbClr val="000000"/>
                </a:solidFill>
                <a:latin typeface="Calibri"/>
                <a:ea typeface="Calibri"/>
                <a:cs typeface="Calibri"/>
                <a:sym typeface="Calibri"/>
              </a:rPr>
              <a:t>(1) The relation between political participation and party representation, as two main components of inequality of voice </a:t>
            </a:r>
          </a:p>
          <a:p>
            <a:endParaRPr kern="0" dirty="0">
              <a:solidFill>
                <a:srgbClr val="000000"/>
              </a:solidFill>
              <a:latin typeface="Calibri"/>
              <a:ea typeface="Calibri"/>
              <a:cs typeface="Calibri"/>
              <a:sym typeface="Calibri"/>
            </a:endParaRPr>
          </a:p>
          <a:p>
            <a:pPr>
              <a:buSzPct val="25000"/>
            </a:pPr>
            <a:r>
              <a:rPr lang="pl-PL" sz="2800" kern="0" dirty="0">
                <a:solidFill>
                  <a:srgbClr val="000000"/>
                </a:solidFill>
                <a:latin typeface="Calibri"/>
                <a:ea typeface="Calibri"/>
                <a:cs typeface="Calibri"/>
                <a:sym typeface="Calibri"/>
              </a:rPr>
              <a:t>(2) The relation between economic inequality, as a macro characteristic, and political voice at the individual level</a:t>
            </a:r>
          </a:p>
          <a:p>
            <a:endParaRPr sz="2800" kern="0" dirty="0">
              <a:solidFill>
                <a:srgbClr val="000000"/>
              </a:solidFill>
              <a:latin typeface="Calibri"/>
              <a:ea typeface="Calibri"/>
              <a:cs typeface="Calibri"/>
              <a:sym typeface="Calibri"/>
            </a:endParaRPr>
          </a:p>
          <a:p>
            <a:pPr>
              <a:buSzPct val="25000"/>
            </a:pPr>
            <a:r>
              <a:rPr lang="pl-PL" sz="2800" kern="0" dirty="0">
                <a:solidFill>
                  <a:srgbClr val="000000"/>
                </a:solidFill>
                <a:latin typeface="Calibri"/>
                <a:ea typeface="Calibri"/>
                <a:cs typeface="Calibri"/>
                <a:sym typeface="Calibri"/>
              </a:rPr>
              <a:t>(3) The relation between political voice inequality and economic inequality across countries and time</a:t>
            </a:r>
          </a:p>
          <a:p>
            <a:endParaRPr sz="2400" kern="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661856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p:nvPr/>
        </p:nvSpPr>
        <p:spPr>
          <a:xfrm>
            <a:off x="476075" y="447300"/>
            <a:ext cx="11459700" cy="4401300"/>
          </a:xfrm>
          <a:prstGeom prst="rect">
            <a:avLst/>
          </a:prstGeom>
          <a:noFill/>
          <a:ln>
            <a:noFill/>
          </a:ln>
        </p:spPr>
        <p:txBody>
          <a:bodyPr wrap="square" lIns="91425" tIns="45700" rIns="91425" bIns="45700" anchor="t" anchorCtr="0">
            <a:noAutofit/>
          </a:bodyPr>
          <a:lstStyle/>
          <a:p>
            <a:pPr algn="ctr">
              <a:buSzPct val="25000"/>
            </a:pPr>
            <a:r>
              <a:rPr lang="pl-PL" sz="2800" b="1" kern="0" dirty="0">
                <a:solidFill>
                  <a:srgbClr val="000000"/>
                </a:solidFill>
                <a:latin typeface="Calibri"/>
                <a:ea typeface="Calibri"/>
                <a:cs typeface="Calibri"/>
                <a:sym typeface="Calibri"/>
              </a:rPr>
              <a:t>Macro-level Indicators of Political Voice</a:t>
            </a:r>
          </a:p>
          <a:p>
            <a:endParaRPr sz="2800" kern="0" dirty="0">
              <a:solidFill>
                <a:srgbClr val="000000"/>
              </a:solidFill>
              <a:latin typeface="Calibri"/>
              <a:ea typeface="Calibri"/>
              <a:cs typeface="Calibri"/>
              <a:sym typeface="Calibri"/>
            </a:endParaRPr>
          </a:p>
          <a:p>
            <a:pPr marL="457200" indent="-457200">
              <a:buClr>
                <a:srgbClr val="000000"/>
              </a:buClr>
              <a:buSzPct val="100000"/>
              <a:buFont typeface="Calibri"/>
              <a:buAutoNum type="alphaUcParenBoth"/>
            </a:pPr>
            <a:r>
              <a:rPr lang="pl-PL" sz="2800" kern="0" dirty="0">
                <a:solidFill>
                  <a:srgbClr val="000000"/>
                </a:solidFill>
                <a:latin typeface="Calibri"/>
                <a:ea typeface="Calibri"/>
                <a:cs typeface="Calibri"/>
                <a:sym typeface="Calibri"/>
              </a:rPr>
              <a:t>Levels of Voice</a:t>
            </a:r>
          </a:p>
          <a:p>
            <a:endParaRPr sz="2800" kern="0" dirty="0">
              <a:solidFill>
                <a:srgbClr val="000000"/>
              </a:solidFill>
              <a:latin typeface="Calibri"/>
              <a:ea typeface="Calibri"/>
              <a:cs typeface="Calibri"/>
              <a:sym typeface="Calibri"/>
            </a:endParaRPr>
          </a:p>
          <a:p>
            <a:pPr>
              <a:buSzPct val="25000"/>
            </a:pPr>
            <a:r>
              <a:rPr lang="pl-PL" sz="2800" kern="0" dirty="0">
                <a:solidFill>
                  <a:srgbClr val="000000"/>
                </a:solidFill>
                <a:latin typeface="Calibri"/>
                <a:ea typeface="Calibri"/>
                <a:cs typeface="Calibri"/>
                <a:sym typeface="Calibri"/>
              </a:rPr>
              <a:t>	e.g. Proportion of political participation in a country-year</a:t>
            </a:r>
          </a:p>
          <a:p>
            <a:endParaRPr sz="2800" kern="0" dirty="0">
              <a:solidFill>
                <a:srgbClr val="000000"/>
              </a:solidFill>
              <a:latin typeface="Calibri"/>
              <a:ea typeface="Calibri"/>
              <a:cs typeface="Calibri"/>
              <a:sym typeface="Calibri"/>
            </a:endParaRPr>
          </a:p>
          <a:p>
            <a:pPr>
              <a:buSzPct val="25000"/>
            </a:pPr>
            <a:r>
              <a:rPr lang="pl-PL" sz="2800" kern="0" dirty="0">
                <a:solidFill>
                  <a:srgbClr val="000000"/>
                </a:solidFill>
                <a:latin typeface="Calibri"/>
                <a:ea typeface="Calibri"/>
                <a:cs typeface="Calibri"/>
                <a:sym typeface="Calibri"/>
              </a:rPr>
              <a:t>(B) Inequality of Voice </a:t>
            </a:r>
          </a:p>
          <a:p>
            <a:endParaRPr sz="2800" kern="0" dirty="0">
              <a:solidFill>
                <a:srgbClr val="000000"/>
              </a:solidFill>
              <a:latin typeface="Calibri"/>
              <a:ea typeface="Calibri"/>
              <a:cs typeface="Calibri"/>
              <a:sym typeface="Calibri"/>
            </a:endParaRPr>
          </a:p>
          <a:p>
            <a:pPr>
              <a:buSzPct val="25000"/>
            </a:pPr>
            <a:r>
              <a:rPr lang="pl-PL" sz="2800" kern="0" dirty="0">
                <a:solidFill>
                  <a:srgbClr val="000000"/>
                </a:solidFill>
                <a:latin typeface="Calibri"/>
                <a:ea typeface="Calibri"/>
                <a:cs typeface="Calibri"/>
                <a:sym typeface="Calibri"/>
              </a:rPr>
              <a:t>   </a:t>
            </a:r>
            <a:r>
              <a:rPr lang="en-US" sz="2800" kern="0" dirty="0" smtClean="0">
                <a:solidFill>
                  <a:srgbClr val="000000"/>
                </a:solidFill>
                <a:latin typeface="Calibri"/>
                <a:ea typeface="Calibri"/>
                <a:cs typeface="Calibri"/>
                <a:sym typeface="Calibri"/>
              </a:rPr>
              <a:t>	</a:t>
            </a:r>
            <a:r>
              <a:rPr lang="pl-PL" sz="2800" kern="0" dirty="0" smtClean="0">
                <a:solidFill>
                  <a:srgbClr val="000000"/>
                </a:solidFill>
                <a:latin typeface="Calibri"/>
                <a:ea typeface="Calibri"/>
                <a:cs typeface="Calibri"/>
                <a:sym typeface="Calibri"/>
              </a:rPr>
              <a:t>e.g</a:t>
            </a:r>
            <a:r>
              <a:rPr lang="pl-PL" sz="2800" kern="0" dirty="0">
                <a:solidFill>
                  <a:srgbClr val="000000"/>
                </a:solidFill>
                <a:latin typeface="Calibri"/>
                <a:ea typeface="Calibri"/>
                <a:cs typeface="Calibri"/>
                <a:sym typeface="Calibri"/>
              </a:rPr>
              <a:t>. Ratio of participation for different groups, Gini, etc. in a </a:t>
            </a:r>
            <a:r>
              <a:rPr lang="pl-PL" sz="2800" kern="0" dirty="0" smtClean="0">
                <a:solidFill>
                  <a:srgbClr val="000000"/>
                </a:solidFill>
                <a:latin typeface="Calibri"/>
                <a:ea typeface="Calibri"/>
                <a:cs typeface="Calibri"/>
                <a:sym typeface="Calibri"/>
              </a:rPr>
              <a:t>country-</a:t>
            </a:r>
            <a:r>
              <a:rPr lang="en-US" sz="2800" kern="0" dirty="0" smtClean="0">
                <a:solidFill>
                  <a:srgbClr val="000000"/>
                </a:solidFill>
                <a:latin typeface="Calibri"/>
                <a:ea typeface="Calibri"/>
                <a:cs typeface="Calibri"/>
                <a:sym typeface="Calibri"/>
              </a:rPr>
              <a:t>	</a:t>
            </a:r>
            <a:r>
              <a:rPr lang="pl-PL" sz="2800" kern="0" dirty="0" smtClean="0">
                <a:solidFill>
                  <a:srgbClr val="000000"/>
                </a:solidFill>
                <a:latin typeface="Calibri"/>
                <a:ea typeface="Calibri"/>
                <a:cs typeface="Calibri"/>
                <a:sym typeface="Calibri"/>
              </a:rPr>
              <a:t>year</a:t>
            </a:r>
            <a:endParaRPr lang="pl-PL" sz="2800" kern="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3505210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2802</Words>
  <Application>Microsoft Office PowerPoint</Application>
  <PresentationFormat>Custom</PresentationFormat>
  <Paragraphs>375</Paragraphs>
  <Slides>34</Slides>
  <Notes>10</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Harmonization Dataset (formally, the SDR Database V.1)  This is a multi-country multi-years data set for comparative, cross-national research on Democracy and Political Participation. It has ex post harmonized survey data for 22 international survey projects:  </vt:lpstr>
      <vt:lpstr>Geographical coverage before and after ex post survey data harmonization </vt:lpstr>
      <vt:lpstr>Variables in the Harmonization Database - Survey variables (individual level)</vt:lpstr>
      <vt:lpstr>Variables in the Harmonization Database - Survey variables (individual level)</vt:lpstr>
      <vt:lpstr>Variables in the Harmonization Database - Country-year-level variables (macro indicators)</vt:lpstr>
      <vt:lpstr>PowerPoint Presentation</vt:lpstr>
      <vt:lpstr>PowerPoint Presentation</vt:lpstr>
      <vt:lpstr>Structure of the SDR Database</vt:lpstr>
      <vt:lpstr>Variables in the SDR Database - Survey variables (individual level) </vt:lpstr>
      <vt:lpstr>PowerPoint Presentation</vt:lpstr>
      <vt:lpstr>PowerPoint Presentation</vt:lpstr>
      <vt:lpstr>PowerPoint Presentation</vt:lpstr>
      <vt:lpstr>PowerPoint Presentation</vt:lpstr>
      <vt:lpstr>PowerPoint Presentation</vt:lpstr>
    </vt:vector>
  </TitlesOfParts>
  <Company>Instytut Filozofii i Socjologii PAN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jdubrow</dc:creator>
  <cp:lastModifiedBy>DV</cp:lastModifiedBy>
  <cp:revision>245</cp:revision>
  <cp:lastPrinted>2017-11-03T10:40:46Z</cp:lastPrinted>
  <dcterms:created xsi:type="dcterms:W3CDTF">2017-10-29T09:15:07Z</dcterms:created>
  <dcterms:modified xsi:type="dcterms:W3CDTF">2017-11-07T10:51:24Z</dcterms:modified>
</cp:coreProperties>
</file>